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1" r:id="rId1"/>
  </p:sldMasterIdLst>
  <p:notesMasterIdLst>
    <p:notesMasterId r:id="rId41"/>
  </p:notesMasterIdLst>
  <p:handoutMasterIdLst>
    <p:handoutMasterId r:id="rId42"/>
  </p:handoutMasterIdLst>
  <p:sldIdLst>
    <p:sldId id="437" r:id="rId2"/>
    <p:sldId id="293" r:id="rId3"/>
    <p:sldId id="427" r:id="rId4"/>
    <p:sldId id="430" r:id="rId5"/>
    <p:sldId id="391" r:id="rId6"/>
    <p:sldId id="393" r:id="rId7"/>
    <p:sldId id="409" r:id="rId8"/>
    <p:sldId id="415" r:id="rId9"/>
    <p:sldId id="410" r:id="rId10"/>
    <p:sldId id="411" r:id="rId11"/>
    <p:sldId id="414" r:id="rId12"/>
    <p:sldId id="416" r:id="rId13"/>
    <p:sldId id="417" r:id="rId14"/>
    <p:sldId id="418" r:id="rId15"/>
    <p:sldId id="419" r:id="rId16"/>
    <p:sldId id="392" r:id="rId17"/>
    <p:sldId id="395" r:id="rId18"/>
    <p:sldId id="441" r:id="rId19"/>
    <p:sldId id="400" r:id="rId20"/>
    <p:sldId id="406" r:id="rId21"/>
    <p:sldId id="405" r:id="rId22"/>
    <p:sldId id="404" r:id="rId23"/>
    <p:sldId id="401" r:id="rId24"/>
    <p:sldId id="407" r:id="rId25"/>
    <p:sldId id="398" r:id="rId26"/>
    <p:sldId id="399" r:id="rId27"/>
    <p:sldId id="397" r:id="rId28"/>
    <p:sldId id="422" r:id="rId29"/>
    <p:sldId id="424" r:id="rId30"/>
    <p:sldId id="428" r:id="rId31"/>
    <p:sldId id="435" r:id="rId32"/>
    <p:sldId id="425" r:id="rId33"/>
    <p:sldId id="433" r:id="rId34"/>
    <p:sldId id="426" r:id="rId35"/>
    <p:sldId id="420" r:id="rId36"/>
    <p:sldId id="431" r:id="rId37"/>
    <p:sldId id="421" r:id="rId38"/>
    <p:sldId id="440" r:id="rId39"/>
    <p:sldId id="402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Ameglio" initials="S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291" autoAdjust="0"/>
  </p:normalViewPr>
  <p:slideViewPr>
    <p:cSldViewPr>
      <p:cViewPr varScale="1">
        <p:scale>
          <a:sx n="69" d="100"/>
          <a:sy n="69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971E5-222A-524D-8779-258674A090AD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9E5A936-83CB-E34C-9DF4-3EE74D3419AA}">
      <dgm:prSet phldrT="[Tes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it-IT" altLang="it-IT" sz="1600" b="1" u="none" dirty="0"/>
            <a:t>Interessato</a:t>
          </a:r>
          <a:endParaRPr lang="it-IT" sz="1600" b="1" u="none" dirty="0"/>
        </a:p>
      </dgm:t>
    </dgm:pt>
    <dgm:pt modelId="{0F906485-09A5-084D-8658-8CA02B1F1DFB}" type="parTrans" cxnId="{93C67C26-6D35-0145-B9DB-38AB9C7A2A4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71945D3B-5D03-A84A-A14F-9287E39D1FCD}" type="sibTrans" cxnId="{93C67C26-6D35-0145-B9DB-38AB9C7A2A4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0E0A43EB-A047-BE4E-8B41-BC85611033F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it-IT" altLang="it-IT" sz="1600" b="1" u="none" dirty="0"/>
            <a:t>Il titolare del trattamento</a:t>
          </a:r>
        </a:p>
      </dgm:t>
    </dgm:pt>
    <dgm:pt modelId="{643D820B-C31A-254C-969B-2A554D86C3C2}" type="parTrans" cxnId="{0647CA2C-F1CC-6249-9ED2-FF6C0E1563A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F5673A07-000A-6C4F-BA46-0D221BC5EE02}" type="sibTrans" cxnId="{0647CA2C-F1CC-6249-9ED2-FF6C0E1563A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983B91BB-9240-F244-9EB9-CD67C98BAD1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it-IT" altLang="it-IT" sz="1600" b="1" u="none" dirty="0"/>
            <a:t>Il responsabile del trattamento</a:t>
          </a:r>
        </a:p>
      </dgm:t>
    </dgm:pt>
    <dgm:pt modelId="{7AF6CF24-BB61-444C-B085-0636E5703A2C}" type="parTrans" cxnId="{560FCC8F-7F83-EC42-9DEF-1646A38C9A8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A307A98A-D4AA-D74C-BAD9-953E06C8C9CD}" type="sibTrans" cxnId="{560FCC8F-7F83-EC42-9DEF-1646A38C9A8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2BE54FC0-A33D-4942-8C1A-9FE4EB21A20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it-IT" altLang="it-IT" sz="1600" b="1" u="none" dirty="0"/>
            <a:t>L’incaricato al trattamento dei dati</a:t>
          </a:r>
        </a:p>
      </dgm:t>
    </dgm:pt>
    <dgm:pt modelId="{97CC5F5B-2700-2C49-A27A-13D523B59485}" type="parTrans" cxnId="{22168526-703D-6B4B-9054-A8FC0F9948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20888B31-1CE3-3347-A451-9038D223E230}" type="sibTrans" cxnId="{22168526-703D-6B4B-9054-A8FC0F9948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C1E1BF7F-43F0-E440-996E-680729B737C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it-IT" altLang="it-IT" sz="1600" b="1" u="none" dirty="0"/>
            <a:t>Il responsabile protezione dati (DPO)</a:t>
          </a:r>
        </a:p>
      </dgm:t>
    </dgm:pt>
    <dgm:pt modelId="{B47DAEEB-931F-A744-8AEA-0CF63FF155CE}" type="parTrans" cxnId="{17B5FDE7-BC9D-AC44-9648-94E6FEC46E3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37A82356-4A40-FF40-BD6D-7AF2430406A2}" type="sibTrans" cxnId="{17B5FDE7-BC9D-AC44-9648-94E6FEC46E3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F4FA1092-AEB1-A445-9AB1-1EE0F20C354E}">
      <dgm:prSet phldrT="[Testo]" custT="1"/>
      <dgm:spPr/>
      <dgm:t>
        <a:bodyPr anchor="ctr"/>
        <a:lstStyle/>
        <a:p>
          <a:pPr algn="l">
            <a:spcBef>
              <a:spcPts val="0"/>
            </a:spcBef>
            <a:spcAft>
              <a:spcPts val="0"/>
            </a:spcAft>
            <a:buFont typeface="Wingdings" pitchFamily="2" charset="2"/>
            <a:buChar char="§"/>
          </a:pPr>
          <a:r>
            <a:rPr lang="it-IT" altLang="it-IT" sz="1600" b="0" u="none" dirty="0"/>
            <a:t>la persona fisica di cui si raccolgono e trattano dati personali di varia natura</a:t>
          </a:r>
          <a:endParaRPr lang="it-IT" sz="1600" b="0" u="none" dirty="0"/>
        </a:p>
      </dgm:t>
    </dgm:pt>
    <dgm:pt modelId="{AC1E4F0D-BE85-414E-9D40-D80ED994D30B}" type="parTrans" cxnId="{DC844743-BACA-5947-8AB2-4590ADAF13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0E6A82C0-7762-7F41-86C8-4D1F26FAAB07}" type="sibTrans" cxnId="{DC844743-BACA-5947-8AB2-4590ADAF13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9B443906-BE83-C744-BE69-936B30C30E8F}">
      <dgm:prSet custT="1"/>
      <dgm:spPr/>
      <dgm:t>
        <a:bodyPr anchor="ctr"/>
        <a:lstStyle/>
        <a:p>
          <a:pPr algn="l">
            <a:spcBef>
              <a:spcPts val="0"/>
            </a:spcBef>
            <a:spcAft>
              <a:spcPts val="0"/>
            </a:spcAft>
            <a:buFont typeface="Wingdings" pitchFamily="2" charset="2"/>
            <a:buChar char="§"/>
          </a:pPr>
          <a:r>
            <a:rPr lang="it-IT" altLang="it-IT" sz="1600" b="0" u="none" dirty="0"/>
            <a:t>il legale rappresentante dell’organizzazione che raccoglie e tratta i dati personali degli interessati</a:t>
          </a:r>
        </a:p>
      </dgm:t>
    </dgm:pt>
    <dgm:pt modelId="{DCBD865E-B743-9848-8DAC-F34040C487B9}" type="parTrans" cxnId="{600DCFBE-28DD-3241-95B9-CEB8A5AC9B4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8152731B-B865-A143-B7F7-337CD6EFE2B9}" type="sibTrans" cxnId="{600DCFBE-28DD-3241-95B9-CEB8A5AC9B4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8E687376-388F-964D-BD2A-15053F8A821A}">
      <dgm:prSet custT="1"/>
      <dgm:spPr/>
      <dgm:t>
        <a:bodyPr anchor="ctr"/>
        <a:lstStyle/>
        <a:p>
          <a:pPr algn="l">
            <a:spcBef>
              <a:spcPts val="0"/>
            </a:spcBef>
            <a:spcAft>
              <a:spcPts val="0"/>
            </a:spcAft>
            <a:buFont typeface="Wingdings" pitchFamily="2" charset="2"/>
            <a:buChar char="§"/>
          </a:pPr>
          <a:r>
            <a:rPr lang="it-IT" altLang="it-IT" sz="1600" b="0" u="none" dirty="0"/>
            <a:t>la persona incaricata dal titolare per il trattamento</a:t>
          </a:r>
        </a:p>
      </dgm:t>
    </dgm:pt>
    <dgm:pt modelId="{1C027F4A-E07D-8844-8412-7E59F4837E6D}" type="parTrans" cxnId="{D0C0A145-1AEF-4146-BB6F-E6FAB3B9C2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30F14C1B-CBC5-A64B-B1B2-B5CC3DE432C2}" type="sibTrans" cxnId="{D0C0A145-1AEF-4146-BB6F-E6FAB3B9C2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D5CBD853-1C42-4649-9259-15F1515DB3E0}">
      <dgm:prSet custT="1"/>
      <dgm:spPr/>
      <dgm:t>
        <a:bodyPr anchor="ctr"/>
        <a:lstStyle/>
        <a:p>
          <a:pPr algn="l">
            <a:spcBef>
              <a:spcPts val="0"/>
            </a:spcBef>
            <a:spcAft>
              <a:spcPts val="0"/>
            </a:spcAft>
            <a:buFont typeface="Wingdings" pitchFamily="2" charset="2"/>
            <a:buChar char="§"/>
          </a:pPr>
          <a:r>
            <a:rPr lang="it-IT" altLang="it-IT" sz="1600" b="0" u="none" dirty="0"/>
            <a:t>la persona che nelle sue mansioni utilizza i dati personali</a:t>
          </a:r>
        </a:p>
      </dgm:t>
    </dgm:pt>
    <dgm:pt modelId="{0B4AFA98-DA46-7C47-A64B-23B5F8FCC4BB}" type="parTrans" cxnId="{381ED918-5EA4-DE4E-B1BA-4D8243E42E3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2D7ED5BA-7D0F-764D-91E7-3541B8B66B4A}" type="sibTrans" cxnId="{381ED918-5EA4-DE4E-B1BA-4D8243E42E3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A909067A-B9B0-934E-9BAC-CE6EFC4D7E32}">
      <dgm:prSet custT="1"/>
      <dgm:spPr/>
      <dgm:t>
        <a:bodyPr anchor="ctr"/>
        <a:lstStyle/>
        <a:p>
          <a:pPr algn="l">
            <a:spcBef>
              <a:spcPts val="0"/>
            </a:spcBef>
            <a:spcAft>
              <a:spcPts val="0"/>
            </a:spcAft>
            <a:buFont typeface="Wingdings" pitchFamily="2" charset="2"/>
            <a:buChar char="§"/>
          </a:pPr>
          <a:r>
            <a:rPr lang="it-IT" sz="1600" b="0" i="0" u="none" dirty="0"/>
            <a:t>una persona esperta di legislazione e pratiche relative alla protezione dei dati deve assistere colui che li controlla o li gestisce al fine di verificare l'osservanza interna al regolamento</a:t>
          </a:r>
          <a:endParaRPr lang="it-IT" altLang="it-IT" sz="1600" b="0" u="none" dirty="0"/>
        </a:p>
      </dgm:t>
    </dgm:pt>
    <dgm:pt modelId="{9F00366F-2A61-6546-A77C-25B5ABB5294B}" type="parTrans" cxnId="{9BD48A44-56C9-274A-8CB6-F3A9DC3C9B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50451ACA-FC26-1B48-BECA-0A1B4FDB464E}" type="sibTrans" cxnId="{9BD48A44-56C9-274A-8CB6-F3A9DC3C9B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0FA28807-698E-EF4D-A0C0-2FE738F85C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it-IT" altLang="it-IT" sz="1600" b="1" u="none" dirty="0"/>
            <a:t>L’autorità di controllo</a:t>
          </a:r>
        </a:p>
      </dgm:t>
    </dgm:pt>
    <dgm:pt modelId="{8E1AFCE9-B784-EF44-87CF-28F61A7702DF}" type="parTrans" cxnId="{7461A073-570B-204F-95A4-C0F450318D9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A104347C-A6F6-2848-B0B6-6EEFF8655E35}" type="sibTrans" cxnId="{7461A073-570B-204F-95A4-C0F450318D9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3C774A5D-2F1F-6645-BEF6-58D9938E6EEB}">
      <dgm:prSet custT="1"/>
      <dgm:spPr/>
      <dgm:t>
        <a:bodyPr anchor="ctr"/>
        <a:lstStyle/>
        <a:p>
          <a:pPr algn="l">
            <a:spcBef>
              <a:spcPts val="0"/>
            </a:spcBef>
            <a:spcAft>
              <a:spcPts val="0"/>
            </a:spcAft>
            <a:buFont typeface="Wingdings" pitchFamily="2" charset="2"/>
            <a:buChar char="§"/>
          </a:pPr>
          <a:r>
            <a:rPr lang="it-IT" altLang="it-IT" sz="1600" b="0" u="none" dirty="0"/>
            <a:t>il Garante della Privacy, la Guardia di Finanza e gli Organismi preposti</a:t>
          </a:r>
        </a:p>
      </dgm:t>
    </dgm:pt>
    <dgm:pt modelId="{34C80490-9AEC-F94C-AEDC-B85D5F670A50}" type="parTrans" cxnId="{7AE31BCC-B447-9F4F-A8AA-BBFC44F638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F5BDB201-7AD5-784B-82FD-B5E19FBBFB32}" type="sibTrans" cxnId="{7AE31BCC-B447-9F4F-A8AA-BBFC44F638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it-IT" sz="2000"/>
        </a:p>
      </dgm:t>
    </dgm:pt>
    <dgm:pt modelId="{AE2566D9-CD52-1C44-BA40-EDE76F4E2BA3}" type="pres">
      <dgm:prSet presAssocID="{E34971E5-222A-524D-8779-258674A090A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90CAF8C-7A50-704A-A003-8F71C09A429A}" type="pres">
      <dgm:prSet presAssocID="{99E5A936-83CB-E34C-9DF4-3EE74D3419AA}" presName="linNode" presStyleCnt="0"/>
      <dgm:spPr/>
    </dgm:pt>
    <dgm:pt modelId="{6124D2F9-C446-8D4A-A491-A41711940641}" type="pres">
      <dgm:prSet presAssocID="{99E5A936-83CB-E34C-9DF4-3EE74D3419AA}" presName="parentShp" presStyleLbl="node1" presStyleIdx="0" presStyleCnt="6" custScaleX="64093" custLinFactNeighborX="608" custLinFactNeighborY="-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A3AF67-D200-7847-A40A-A08E5FB5D77D}" type="pres">
      <dgm:prSet presAssocID="{99E5A936-83CB-E34C-9DF4-3EE74D3419AA}" presName="childShp" presStyleLbl="bgAccFollowNode1" presStyleIdx="0" presStyleCnt="6" custScaleX="1150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8796B005-33D8-714E-9BDD-076680F57B42}" type="pres">
      <dgm:prSet presAssocID="{71945D3B-5D03-A84A-A14F-9287E39D1FCD}" presName="spacing" presStyleCnt="0"/>
      <dgm:spPr/>
    </dgm:pt>
    <dgm:pt modelId="{32E06ECB-314B-A44B-99E8-FC577C54D237}" type="pres">
      <dgm:prSet presAssocID="{0E0A43EB-A047-BE4E-8B41-BC85611033FC}" presName="linNode" presStyleCnt="0"/>
      <dgm:spPr/>
    </dgm:pt>
    <dgm:pt modelId="{8150F7EB-4791-F94F-9453-1CFCDA282180}" type="pres">
      <dgm:prSet presAssocID="{0E0A43EB-A047-BE4E-8B41-BC85611033FC}" presName="parentShp" presStyleLbl="node1" presStyleIdx="1" presStyleCnt="6" custScaleX="640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5989FE-E05A-F04B-9B64-31859A8CC3DA}" type="pres">
      <dgm:prSet presAssocID="{0E0A43EB-A047-BE4E-8B41-BC85611033FC}" presName="childShp" presStyleLbl="bgAccFollowNode1" presStyleIdx="1" presStyleCnt="6" custScaleX="1150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FE561EB9-8C1B-854E-9E8E-518818112B31}" type="pres">
      <dgm:prSet presAssocID="{F5673A07-000A-6C4F-BA46-0D221BC5EE02}" presName="spacing" presStyleCnt="0"/>
      <dgm:spPr/>
    </dgm:pt>
    <dgm:pt modelId="{78A5E013-73FF-404C-8E6A-FA51F124FC9A}" type="pres">
      <dgm:prSet presAssocID="{983B91BB-9240-F244-9EB9-CD67C98BAD12}" presName="linNode" presStyleCnt="0"/>
      <dgm:spPr/>
    </dgm:pt>
    <dgm:pt modelId="{5250D0D5-2868-354F-AD98-28715A81CFE6}" type="pres">
      <dgm:prSet presAssocID="{983B91BB-9240-F244-9EB9-CD67C98BAD12}" presName="parentShp" presStyleLbl="node1" presStyleIdx="2" presStyleCnt="6" custScaleX="640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C48BCC-B300-9D45-968D-96A070D9BA95}" type="pres">
      <dgm:prSet presAssocID="{983B91BB-9240-F244-9EB9-CD67C98BAD12}" presName="childShp" presStyleLbl="bgAccFollowNode1" presStyleIdx="2" presStyleCnt="6" custScaleX="1150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788A247F-99A2-294E-8F8D-9AE61B64D9DC}" type="pres">
      <dgm:prSet presAssocID="{A307A98A-D4AA-D74C-BAD9-953E06C8C9CD}" presName="spacing" presStyleCnt="0"/>
      <dgm:spPr/>
    </dgm:pt>
    <dgm:pt modelId="{82F58454-E27C-744F-8877-59FB1B2C0C67}" type="pres">
      <dgm:prSet presAssocID="{2BE54FC0-A33D-4942-8C1A-9FE4EB21A20A}" presName="linNode" presStyleCnt="0"/>
      <dgm:spPr/>
    </dgm:pt>
    <dgm:pt modelId="{27486D2D-9620-5C46-B586-1906339BFABA}" type="pres">
      <dgm:prSet presAssocID="{2BE54FC0-A33D-4942-8C1A-9FE4EB21A20A}" presName="parentShp" presStyleLbl="node1" presStyleIdx="3" presStyleCnt="6" custScaleX="640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5DC355-D9EB-A344-9202-70842B75D729}" type="pres">
      <dgm:prSet presAssocID="{2BE54FC0-A33D-4942-8C1A-9FE4EB21A20A}" presName="childShp" presStyleLbl="bgAccFollowNode1" presStyleIdx="3" presStyleCnt="6" custScaleX="1150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F9A3631C-29C3-3A45-9EC1-8677C4E866D4}" type="pres">
      <dgm:prSet presAssocID="{20888B31-1CE3-3347-A451-9038D223E230}" presName="spacing" presStyleCnt="0"/>
      <dgm:spPr/>
    </dgm:pt>
    <dgm:pt modelId="{FDD45B82-BEC6-B242-BEAF-35E4C2E50456}" type="pres">
      <dgm:prSet presAssocID="{C1E1BF7F-43F0-E440-996E-680729B737C5}" presName="linNode" presStyleCnt="0"/>
      <dgm:spPr/>
    </dgm:pt>
    <dgm:pt modelId="{1A21D611-DF6F-5A4D-9DA7-EB3E3E252D5E}" type="pres">
      <dgm:prSet presAssocID="{C1E1BF7F-43F0-E440-996E-680729B737C5}" presName="parentShp" presStyleLbl="node1" presStyleIdx="4" presStyleCnt="6" custScaleX="640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F59B9F-D1DB-4E4F-9BA1-3AD6B4129D09}" type="pres">
      <dgm:prSet presAssocID="{C1E1BF7F-43F0-E440-996E-680729B737C5}" presName="childShp" presStyleLbl="bgAccFollowNode1" presStyleIdx="4" presStyleCnt="6" custScaleX="1150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C6C6B5BB-8903-4449-9D6A-AB92CEC4B424}" type="pres">
      <dgm:prSet presAssocID="{37A82356-4A40-FF40-BD6D-7AF2430406A2}" presName="spacing" presStyleCnt="0"/>
      <dgm:spPr/>
    </dgm:pt>
    <dgm:pt modelId="{1BE30E23-7526-D849-8CFB-B7B74562EFC1}" type="pres">
      <dgm:prSet presAssocID="{0FA28807-698E-EF4D-A0C0-2FE738F85C67}" presName="linNode" presStyleCnt="0"/>
      <dgm:spPr/>
    </dgm:pt>
    <dgm:pt modelId="{B25D590E-5741-1345-A39B-020ADAA726D7}" type="pres">
      <dgm:prSet presAssocID="{0FA28807-698E-EF4D-A0C0-2FE738F85C67}" presName="parentShp" presStyleLbl="node1" presStyleIdx="5" presStyleCnt="6" custScaleX="64093" custLinFactNeighborY="148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BE7D26-5E2D-5842-8470-A8CFB49A8547}" type="pres">
      <dgm:prSet presAssocID="{0FA28807-698E-EF4D-A0C0-2FE738F85C67}" presName="childShp" presStyleLbl="bgAccFollowNode1" presStyleIdx="5" presStyleCnt="6" custScaleX="1150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</dgm:ptLst>
  <dgm:cxnLst>
    <dgm:cxn modelId="{600DCFBE-28DD-3241-95B9-CEB8A5AC9B42}" srcId="{0E0A43EB-A047-BE4E-8B41-BC85611033FC}" destId="{9B443906-BE83-C744-BE69-936B30C30E8F}" srcOrd="0" destOrd="0" parTransId="{DCBD865E-B743-9848-8DAC-F34040C487B9}" sibTransId="{8152731B-B865-A143-B7F7-337CD6EFE2B9}"/>
    <dgm:cxn modelId="{22E7764C-AF55-234A-85F2-0ED202188789}" type="presOf" srcId="{0FA28807-698E-EF4D-A0C0-2FE738F85C67}" destId="{B25D590E-5741-1345-A39B-020ADAA726D7}" srcOrd="0" destOrd="0" presId="urn:microsoft.com/office/officeart/2005/8/layout/vList6"/>
    <dgm:cxn modelId="{93C67C26-6D35-0145-B9DB-38AB9C7A2A45}" srcId="{E34971E5-222A-524D-8779-258674A090AD}" destId="{99E5A936-83CB-E34C-9DF4-3EE74D3419AA}" srcOrd="0" destOrd="0" parTransId="{0F906485-09A5-084D-8658-8CA02B1F1DFB}" sibTransId="{71945D3B-5D03-A84A-A14F-9287E39D1FCD}"/>
    <dgm:cxn modelId="{9BD48A44-56C9-274A-8CB6-F3A9DC3C9B18}" srcId="{C1E1BF7F-43F0-E440-996E-680729B737C5}" destId="{A909067A-B9B0-934E-9BAC-CE6EFC4D7E32}" srcOrd="0" destOrd="0" parTransId="{9F00366F-2A61-6546-A77C-25B5ABB5294B}" sibTransId="{50451ACA-FC26-1B48-BECA-0A1B4FDB464E}"/>
    <dgm:cxn modelId="{DC844743-BACA-5947-8AB2-4590ADAF1360}" srcId="{99E5A936-83CB-E34C-9DF4-3EE74D3419AA}" destId="{F4FA1092-AEB1-A445-9AB1-1EE0F20C354E}" srcOrd="0" destOrd="0" parTransId="{AC1E4F0D-BE85-414E-9D40-D80ED994D30B}" sibTransId="{0E6A82C0-7762-7F41-86C8-4D1F26FAAB07}"/>
    <dgm:cxn modelId="{BBC0539C-3F9A-FC44-86F8-8E575D1C35BA}" type="presOf" srcId="{D5CBD853-1C42-4649-9259-15F1515DB3E0}" destId="{B25DC355-D9EB-A344-9202-70842B75D729}" srcOrd="0" destOrd="0" presId="urn:microsoft.com/office/officeart/2005/8/layout/vList6"/>
    <dgm:cxn modelId="{7461A073-570B-204F-95A4-C0F450318D9E}" srcId="{E34971E5-222A-524D-8779-258674A090AD}" destId="{0FA28807-698E-EF4D-A0C0-2FE738F85C67}" srcOrd="5" destOrd="0" parTransId="{8E1AFCE9-B784-EF44-87CF-28F61A7702DF}" sibTransId="{A104347C-A6F6-2848-B0B6-6EEFF8655E35}"/>
    <dgm:cxn modelId="{560FCC8F-7F83-EC42-9DEF-1646A38C9A84}" srcId="{E34971E5-222A-524D-8779-258674A090AD}" destId="{983B91BB-9240-F244-9EB9-CD67C98BAD12}" srcOrd="2" destOrd="0" parTransId="{7AF6CF24-BB61-444C-B085-0636E5703A2C}" sibTransId="{A307A98A-D4AA-D74C-BAD9-953E06C8C9CD}"/>
    <dgm:cxn modelId="{283F9967-C966-484B-8CD7-D61ACC9CCCC2}" type="presOf" srcId="{F4FA1092-AEB1-A445-9AB1-1EE0F20C354E}" destId="{31A3AF67-D200-7847-A40A-A08E5FB5D77D}" srcOrd="0" destOrd="0" presId="urn:microsoft.com/office/officeart/2005/8/layout/vList6"/>
    <dgm:cxn modelId="{7AE31BCC-B447-9F4F-A8AA-BBFC44F63843}" srcId="{0FA28807-698E-EF4D-A0C0-2FE738F85C67}" destId="{3C774A5D-2F1F-6645-BEF6-58D9938E6EEB}" srcOrd="0" destOrd="0" parTransId="{34C80490-9AEC-F94C-AEDC-B85D5F670A50}" sibTransId="{F5BDB201-7AD5-784B-82FD-B5E19FBBFB32}"/>
    <dgm:cxn modelId="{33AF8C75-1C7B-CB41-9A94-916627FB5542}" type="presOf" srcId="{A909067A-B9B0-934E-9BAC-CE6EFC4D7E32}" destId="{6CF59B9F-D1DB-4E4F-9BA1-3AD6B4129D09}" srcOrd="0" destOrd="0" presId="urn:microsoft.com/office/officeart/2005/8/layout/vList6"/>
    <dgm:cxn modelId="{8A279115-4C87-7B4B-B5F8-64D4E362D834}" type="presOf" srcId="{2BE54FC0-A33D-4942-8C1A-9FE4EB21A20A}" destId="{27486D2D-9620-5C46-B586-1906339BFABA}" srcOrd="0" destOrd="0" presId="urn:microsoft.com/office/officeart/2005/8/layout/vList6"/>
    <dgm:cxn modelId="{D0C0A145-1AEF-4146-BB6F-E6FAB3B9C23D}" srcId="{983B91BB-9240-F244-9EB9-CD67C98BAD12}" destId="{8E687376-388F-964D-BD2A-15053F8A821A}" srcOrd="0" destOrd="0" parTransId="{1C027F4A-E07D-8844-8412-7E59F4837E6D}" sibTransId="{30F14C1B-CBC5-A64B-B1B2-B5CC3DE432C2}"/>
    <dgm:cxn modelId="{97245CD3-EAA4-1843-8731-EF6F6D6A172D}" type="presOf" srcId="{8E687376-388F-964D-BD2A-15053F8A821A}" destId="{7EC48BCC-B300-9D45-968D-96A070D9BA95}" srcOrd="0" destOrd="0" presId="urn:microsoft.com/office/officeart/2005/8/layout/vList6"/>
    <dgm:cxn modelId="{6F5769BC-C341-C74D-9577-BBAA427A336E}" type="presOf" srcId="{99E5A936-83CB-E34C-9DF4-3EE74D3419AA}" destId="{6124D2F9-C446-8D4A-A491-A41711940641}" srcOrd="0" destOrd="0" presId="urn:microsoft.com/office/officeart/2005/8/layout/vList6"/>
    <dgm:cxn modelId="{444F633A-6BF0-C54E-ABF5-0D20EC28E425}" type="presOf" srcId="{3C774A5D-2F1F-6645-BEF6-58D9938E6EEB}" destId="{D2BE7D26-5E2D-5842-8470-A8CFB49A8547}" srcOrd="0" destOrd="0" presId="urn:microsoft.com/office/officeart/2005/8/layout/vList6"/>
    <dgm:cxn modelId="{CFF50C92-36EC-8542-B5E6-624D5CA151E1}" type="presOf" srcId="{C1E1BF7F-43F0-E440-996E-680729B737C5}" destId="{1A21D611-DF6F-5A4D-9DA7-EB3E3E252D5E}" srcOrd="0" destOrd="0" presId="urn:microsoft.com/office/officeart/2005/8/layout/vList6"/>
    <dgm:cxn modelId="{381ED918-5EA4-DE4E-B1BA-4D8243E42E3B}" srcId="{2BE54FC0-A33D-4942-8C1A-9FE4EB21A20A}" destId="{D5CBD853-1C42-4649-9259-15F1515DB3E0}" srcOrd="0" destOrd="0" parTransId="{0B4AFA98-DA46-7C47-A64B-23B5F8FCC4BB}" sibTransId="{2D7ED5BA-7D0F-764D-91E7-3541B8B66B4A}"/>
    <dgm:cxn modelId="{22168526-703D-6B4B-9054-A8FC0F99481C}" srcId="{E34971E5-222A-524D-8779-258674A090AD}" destId="{2BE54FC0-A33D-4942-8C1A-9FE4EB21A20A}" srcOrd="3" destOrd="0" parTransId="{97CC5F5B-2700-2C49-A27A-13D523B59485}" sibTransId="{20888B31-1CE3-3347-A451-9038D223E230}"/>
    <dgm:cxn modelId="{1003146D-C455-AE4E-88F5-D60447FDBE26}" type="presOf" srcId="{9B443906-BE83-C744-BE69-936B30C30E8F}" destId="{E05989FE-E05A-F04B-9B64-31859A8CC3DA}" srcOrd="0" destOrd="0" presId="urn:microsoft.com/office/officeart/2005/8/layout/vList6"/>
    <dgm:cxn modelId="{0647CA2C-F1CC-6249-9ED2-FF6C0E1563A1}" srcId="{E34971E5-222A-524D-8779-258674A090AD}" destId="{0E0A43EB-A047-BE4E-8B41-BC85611033FC}" srcOrd="1" destOrd="0" parTransId="{643D820B-C31A-254C-969B-2A554D86C3C2}" sibTransId="{F5673A07-000A-6C4F-BA46-0D221BC5EE02}"/>
    <dgm:cxn modelId="{6294C3F7-6A97-3143-9EEC-601DB794172B}" type="presOf" srcId="{0E0A43EB-A047-BE4E-8B41-BC85611033FC}" destId="{8150F7EB-4791-F94F-9453-1CFCDA282180}" srcOrd="0" destOrd="0" presId="urn:microsoft.com/office/officeart/2005/8/layout/vList6"/>
    <dgm:cxn modelId="{17B5FDE7-BC9D-AC44-9648-94E6FEC46E39}" srcId="{E34971E5-222A-524D-8779-258674A090AD}" destId="{C1E1BF7F-43F0-E440-996E-680729B737C5}" srcOrd="4" destOrd="0" parTransId="{B47DAEEB-931F-A744-8AEA-0CF63FF155CE}" sibTransId="{37A82356-4A40-FF40-BD6D-7AF2430406A2}"/>
    <dgm:cxn modelId="{3198CF96-2422-5447-86BC-B541F90E318A}" type="presOf" srcId="{983B91BB-9240-F244-9EB9-CD67C98BAD12}" destId="{5250D0D5-2868-354F-AD98-28715A81CFE6}" srcOrd="0" destOrd="0" presId="urn:microsoft.com/office/officeart/2005/8/layout/vList6"/>
    <dgm:cxn modelId="{554003D5-85BB-7D41-9859-72D9A1A7A27F}" type="presOf" srcId="{E34971E5-222A-524D-8779-258674A090AD}" destId="{AE2566D9-CD52-1C44-BA40-EDE76F4E2BA3}" srcOrd="0" destOrd="0" presId="urn:microsoft.com/office/officeart/2005/8/layout/vList6"/>
    <dgm:cxn modelId="{1896654C-4E84-9F42-B62D-4A07C95457C1}" type="presParOf" srcId="{AE2566D9-CD52-1C44-BA40-EDE76F4E2BA3}" destId="{D90CAF8C-7A50-704A-A003-8F71C09A429A}" srcOrd="0" destOrd="0" presId="urn:microsoft.com/office/officeart/2005/8/layout/vList6"/>
    <dgm:cxn modelId="{6A846DAE-3DC7-6245-88AB-5F476EAFFE81}" type="presParOf" srcId="{D90CAF8C-7A50-704A-A003-8F71C09A429A}" destId="{6124D2F9-C446-8D4A-A491-A41711940641}" srcOrd="0" destOrd="0" presId="urn:microsoft.com/office/officeart/2005/8/layout/vList6"/>
    <dgm:cxn modelId="{107A5B56-BABF-A54A-9FF6-FCCC33B1BA1E}" type="presParOf" srcId="{D90CAF8C-7A50-704A-A003-8F71C09A429A}" destId="{31A3AF67-D200-7847-A40A-A08E5FB5D77D}" srcOrd="1" destOrd="0" presId="urn:microsoft.com/office/officeart/2005/8/layout/vList6"/>
    <dgm:cxn modelId="{FDDE955C-C69A-C24A-87C7-07EC7E0AABB2}" type="presParOf" srcId="{AE2566D9-CD52-1C44-BA40-EDE76F4E2BA3}" destId="{8796B005-33D8-714E-9BDD-076680F57B42}" srcOrd="1" destOrd="0" presId="urn:microsoft.com/office/officeart/2005/8/layout/vList6"/>
    <dgm:cxn modelId="{A56B0165-1951-F144-BCDC-359B9A4F7CFB}" type="presParOf" srcId="{AE2566D9-CD52-1C44-BA40-EDE76F4E2BA3}" destId="{32E06ECB-314B-A44B-99E8-FC577C54D237}" srcOrd="2" destOrd="0" presId="urn:microsoft.com/office/officeart/2005/8/layout/vList6"/>
    <dgm:cxn modelId="{0ACF67A6-C8F9-D441-8F61-EF1C103782FA}" type="presParOf" srcId="{32E06ECB-314B-A44B-99E8-FC577C54D237}" destId="{8150F7EB-4791-F94F-9453-1CFCDA282180}" srcOrd="0" destOrd="0" presId="urn:microsoft.com/office/officeart/2005/8/layout/vList6"/>
    <dgm:cxn modelId="{8A27A71A-A0FC-D84D-B552-5FE99B7E71CC}" type="presParOf" srcId="{32E06ECB-314B-A44B-99E8-FC577C54D237}" destId="{E05989FE-E05A-F04B-9B64-31859A8CC3DA}" srcOrd="1" destOrd="0" presId="urn:microsoft.com/office/officeart/2005/8/layout/vList6"/>
    <dgm:cxn modelId="{48E0B5D4-EF73-464C-8890-8986DD6B82B0}" type="presParOf" srcId="{AE2566D9-CD52-1C44-BA40-EDE76F4E2BA3}" destId="{FE561EB9-8C1B-854E-9E8E-518818112B31}" srcOrd="3" destOrd="0" presId="urn:microsoft.com/office/officeart/2005/8/layout/vList6"/>
    <dgm:cxn modelId="{67D1740C-B9EC-794A-918B-271414D71208}" type="presParOf" srcId="{AE2566D9-CD52-1C44-BA40-EDE76F4E2BA3}" destId="{78A5E013-73FF-404C-8E6A-FA51F124FC9A}" srcOrd="4" destOrd="0" presId="urn:microsoft.com/office/officeart/2005/8/layout/vList6"/>
    <dgm:cxn modelId="{3C5D3A25-8376-CB44-843B-56FB79F54A09}" type="presParOf" srcId="{78A5E013-73FF-404C-8E6A-FA51F124FC9A}" destId="{5250D0D5-2868-354F-AD98-28715A81CFE6}" srcOrd="0" destOrd="0" presId="urn:microsoft.com/office/officeart/2005/8/layout/vList6"/>
    <dgm:cxn modelId="{0D34B027-C02D-4F4C-9E8A-3D6A7C535EF8}" type="presParOf" srcId="{78A5E013-73FF-404C-8E6A-FA51F124FC9A}" destId="{7EC48BCC-B300-9D45-968D-96A070D9BA95}" srcOrd="1" destOrd="0" presId="urn:microsoft.com/office/officeart/2005/8/layout/vList6"/>
    <dgm:cxn modelId="{E5859485-792E-3A4B-AD1E-F6583B7F01B4}" type="presParOf" srcId="{AE2566D9-CD52-1C44-BA40-EDE76F4E2BA3}" destId="{788A247F-99A2-294E-8F8D-9AE61B64D9DC}" srcOrd="5" destOrd="0" presId="urn:microsoft.com/office/officeart/2005/8/layout/vList6"/>
    <dgm:cxn modelId="{C3929120-EB36-3643-BA17-23F6A3519A19}" type="presParOf" srcId="{AE2566D9-CD52-1C44-BA40-EDE76F4E2BA3}" destId="{82F58454-E27C-744F-8877-59FB1B2C0C67}" srcOrd="6" destOrd="0" presId="urn:microsoft.com/office/officeart/2005/8/layout/vList6"/>
    <dgm:cxn modelId="{B000CA27-C2C4-544F-9328-9C17D3A8C890}" type="presParOf" srcId="{82F58454-E27C-744F-8877-59FB1B2C0C67}" destId="{27486D2D-9620-5C46-B586-1906339BFABA}" srcOrd="0" destOrd="0" presId="urn:microsoft.com/office/officeart/2005/8/layout/vList6"/>
    <dgm:cxn modelId="{E13DB244-9F6F-DF4A-94DE-A23DB66F3214}" type="presParOf" srcId="{82F58454-E27C-744F-8877-59FB1B2C0C67}" destId="{B25DC355-D9EB-A344-9202-70842B75D729}" srcOrd="1" destOrd="0" presId="urn:microsoft.com/office/officeart/2005/8/layout/vList6"/>
    <dgm:cxn modelId="{6FEF997C-DC0B-AB4B-9A46-B900D528681B}" type="presParOf" srcId="{AE2566D9-CD52-1C44-BA40-EDE76F4E2BA3}" destId="{F9A3631C-29C3-3A45-9EC1-8677C4E866D4}" srcOrd="7" destOrd="0" presId="urn:microsoft.com/office/officeart/2005/8/layout/vList6"/>
    <dgm:cxn modelId="{DF1CD976-56F2-8B46-AEFE-4AC5D080AB2A}" type="presParOf" srcId="{AE2566D9-CD52-1C44-BA40-EDE76F4E2BA3}" destId="{FDD45B82-BEC6-B242-BEAF-35E4C2E50456}" srcOrd="8" destOrd="0" presId="urn:microsoft.com/office/officeart/2005/8/layout/vList6"/>
    <dgm:cxn modelId="{242B2B90-0A33-BD4F-A5AE-C149989885FE}" type="presParOf" srcId="{FDD45B82-BEC6-B242-BEAF-35E4C2E50456}" destId="{1A21D611-DF6F-5A4D-9DA7-EB3E3E252D5E}" srcOrd="0" destOrd="0" presId="urn:microsoft.com/office/officeart/2005/8/layout/vList6"/>
    <dgm:cxn modelId="{39CF582D-3FE2-5E46-9CD7-F9CA41580660}" type="presParOf" srcId="{FDD45B82-BEC6-B242-BEAF-35E4C2E50456}" destId="{6CF59B9F-D1DB-4E4F-9BA1-3AD6B4129D09}" srcOrd="1" destOrd="0" presId="urn:microsoft.com/office/officeart/2005/8/layout/vList6"/>
    <dgm:cxn modelId="{B6BA6515-1CCA-774C-9A11-69193F6B695E}" type="presParOf" srcId="{AE2566D9-CD52-1C44-BA40-EDE76F4E2BA3}" destId="{C6C6B5BB-8903-4449-9D6A-AB92CEC4B424}" srcOrd="9" destOrd="0" presId="urn:microsoft.com/office/officeart/2005/8/layout/vList6"/>
    <dgm:cxn modelId="{CB77FD6E-20E5-5E46-AC27-F4CDD902861E}" type="presParOf" srcId="{AE2566D9-CD52-1C44-BA40-EDE76F4E2BA3}" destId="{1BE30E23-7526-D849-8CFB-B7B74562EFC1}" srcOrd="10" destOrd="0" presId="urn:microsoft.com/office/officeart/2005/8/layout/vList6"/>
    <dgm:cxn modelId="{C95BA1E5-8044-8B4F-BCE9-E7E14597680C}" type="presParOf" srcId="{1BE30E23-7526-D849-8CFB-B7B74562EFC1}" destId="{B25D590E-5741-1345-A39B-020ADAA726D7}" srcOrd="0" destOrd="0" presId="urn:microsoft.com/office/officeart/2005/8/layout/vList6"/>
    <dgm:cxn modelId="{A43221A8-8B1A-8D45-8658-158BFF1BBFB2}" type="presParOf" srcId="{1BE30E23-7526-D849-8CFB-B7B74562EFC1}" destId="{D2BE7D26-5E2D-5842-8470-A8CFB49A85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AF67-D200-7847-A40A-A08E5FB5D77D}">
      <dsp:nvSpPr>
        <dsp:cNvPr id="0" name=""/>
        <dsp:cNvSpPr/>
      </dsp:nvSpPr>
      <dsp:spPr>
        <a:xfrm>
          <a:off x="2709389" y="641"/>
          <a:ext cx="6612299" cy="808507"/>
        </a:xfrm>
        <a:prstGeom prst="round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••"/>
          </a:pPr>
          <a:r>
            <a:rPr lang="it-IT" altLang="it-IT" sz="1600" b="0" u="none" kern="1200" dirty="0"/>
            <a:t>la persona fisica di cui si raccolgono e trattano dati personali di varia natura</a:t>
          </a:r>
          <a:endParaRPr lang="it-IT" sz="1600" b="0" u="none" kern="1200" dirty="0"/>
        </a:p>
      </dsp:txBody>
      <dsp:txXfrm>
        <a:off x="2748857" y="40109"/>
        <a:ext cx="6533363" cy="729571"/>
      </dsp:txXfrm>
    </dsp:sp>
    <dsp:sp modelId="{6124D2F9-C446-8D4A-A491-A41711940641}">
      <dsp:nvSpPr>
        <dsp:cNvPr id="0" name=""/>
        <dsp:cNvSpPr/>
      </dsp:nvSpPr>
      <dsp:spPr>
        <a:xfrm>
          <a:off x="289292" y="2"/>
          <a:ext cx="2455030" cy="8085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altLang="it-IT" sz="1600" b="1" u="none" kern="1200" dirty="0"/>
            <a:t>Interessato</a:t>
          </a:r>
          <a:endParaRPr lang="it-IT" sz="1600" b="1" u="none" kern="1200" dirty="0"/>
        </a:p>
      </dsp:txBody>
      <dsp:txXfrm>
        <a:off x="328760" y="39470"/>
        <a:ext cx="2376094" cy="729571"/>
      </dsp:txXfrm>
    </dsp:sp>
    <dsp:sp modelId="{E05989FE-E05A-F04B-9B64-31859A8CC3DA}">
      <dsp:nvSpPr>
        <dsp:cNvPr id="0" name=""/>
        <dsp:cNvSpPr/>
      </dsp:nvSpPr>
      <dsp:spPr>
        <a:xfrm>
          <a:off x="2709389" y="890000"/>
          <a:ext cx="6612299" cy="808507"/>
        </a:xfrm>
        <a:prstGeom prst="round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••"/>
          </a:pPr>
          <a:r>
            <a:rPr lang="it-IT" altLang="it-IT" sz="1600" b="0" u="none" kern="1200" dirty="0"/>
            <a:t>il legale rappresentante dell’organizzazione che raccoglie e tratta i dati personali degli interessati</a:t>
          </a:r>
        </a:p>
      </dsp:txBody>
      <dsp:txXfrm>
        <a:off x="2748857" y="929468"/>
        <a:ext cx="6533363" cy="729571"/>
      </dsp:txXfrm>
    </dsp:sp>
    <dsp:sp modelId="{8150F7EB-4791-F94F-9453-1CFCDA282180}">
      <dsp:nvSpPr>
        <dsp:cNvPr id="0" name=""/>
        <dsp:cNvSpPr/>
      </dsp:nvSpPr>
      <dsp:spPr>
        <a:xfrm>
          <a:off x="254358" y="890000"/>
          <a:ext cx="2455030" cy="8085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altLang="it-IT" sz="1600" b="1" u="none" kern="1200" dirty="0"/>
            <a:t>Il titolare del trattamento</a:t>
          </a:r>
        </a:p>
      </dsp:txBody>
      <dsp:txXfrm>
        <a:off x="293826" y="929468"/>
        <a:ext cx="2376094" cy="729571"/>
      </dsp:txXfrm>
    </dsp:sp>
    <dsp:sp modelId="{7EC48BCC-B300-9D45-968D-96A070D9BA95}">
      <dsp:nvSpPr>
        <dsp:cNvPr id="0" name=""/>
        <dsp:cNvSpPr/>
      </dsp:nvSpPr>
      <dsp:spPr>
        <a:xfrm>
          <a:off x="2709389" y="1779358"/>
          <a:ext cx="6612299" cy="808507"/>
        </a:xfrm>
        <a:prstGeom prst="round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••"/>
          </a:pPr>
          <a:r>
            <a:rPr lang="it-IT" altLang="it-IT" sz="1600" b="0" u="none" kern="1200" dirty="0"/>
            <a:t>la persona incaricata dal titolare per il trattamento</a:t>
          </a:r>
        </a:p>
      </dsp:txBody>
      <dsp:txXfrm>
        <a:off x="2748857" y="1818826"/>
        <a:ext cx="6533363" cy="729571"/>
      </dsp:txXfrm>
    </dsp:sp>
    <dsp:sp modelId="{5250D0D5-2868-354F-AD98-28715A81CFE6}">
      <dsp:nvSpPr>
        <dsp:cNvPr id="0" name=""/>
        <dsp:cNvSpPr/>
      </dsp:nvSpPr>
      <dsp:spPr>
        <a:xfrm>
          <a:off x="254358" y="1779358"/>
          <a:ext cx="2455030" cy="8085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altLang="it-IT" sz="1600" b="1" u="none" kern="1200" dirty="0"/>
            <a:t>Il responsabile del trattamento</a:t>
          </a:r>
        </a:p>
      </dsp:txBody>
      <dsp:txXfrm>
        <a:off x="293826" y="1818826"/>
        <a:ext cx="2376094" cy="729571"/>
      </dsp:txXfrm>
    </dsp:sp>
    <dsp:sp modelId="{B25DC355-D9EB-A344-9202-70842B75D729}">
      <dsp:nvSpPr>
        <dsp:cNvPr id="0" name=""/>
        <dsp:cNvSpPr/>
      </dsp:nvSpPr>
      <dsp:spPr>
        <a:xfrm>
          <a:off x="2709389" y="2668717"/>
          <a:ext cx="6612299" cy="808507"/>
        </a:xfrm>
        <a:prstGeom prst="round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••"/>
          </a:pPr>
          <a:r>
            <a:rPr lang="it-IT" altLang="it-IT" sz="1600" b="0" u="none" kern="1200" dirty="0"/>
            <a:t>la persona che nelle sue mansioni utilizza i dati personali</a:t>
          </a:r>
        </a:p>
      </dsp:txBody>
      <dsp:txXfrm>
        <a:off x="2748857" y="2708185"/>
        <a:ext cx="6533363" cy="729571"/>
      </dsp:txXfrm>
    </dsp:sp>
    <dsp:sp modelId="{27486D2D-9620-5C46-B586-1906339BFABA}">
      <dsp:nvSpPr>
        <dsp:cNvPr id="0" name=""/>
        <dsp:cNvSpPr/>
      </dsp:nvSpPr>
      <dsp:spPr>
        <a:xfrm>
          <a:off x="254358" y="2668717"/>
          <a:ext cx="2455030" cy="8085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altLang="it-IT" sz="1600" b="1" u="none" kern="1200" dirty="0"/>
            <a:t>L’incaricato al trattamento dei dati</a:t>
          </a:r>
        </a:p>
      </dsp:txBody>
      <dsp:txXfrm>
        <a:off x="293826" y="2708185"/>
        <a:ext cx="2376094" cy="729571"/>
      </dsp:txXfrm>
    </dsp:sp>
    <dsp:sp modelId="{6CF59B9F-D1DB-4E4F-9BA1-3AD6B4129D09}">
      <dsp:nvSpPr>
        <dsp:cNvPr id="0" name=""/>
        <dsp:cNvSpPr/>
      </dsp:nvSpPr>
      <dsp:spPr>
        <a:xfrm>
          <a:off x="2709389" y="3558075"/>
          <a:ext cx="6612299" cy="808507"/>
        </a:xfrm>
        <a:prstGeom prst="round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••"/>
          </a:pPr>
          <a:r>
            <a:rPr lang="it-IT" sz="1600" b="0" i="0" u="none" kern="1200" dirty="0"/>
            <a:t>una persona esperta di legislazione e pratiche relative alla protezione dei dati deve assistere colui che li controlla o li gestisce al fine di verificare l'osservanza interna al regolamento</a:t>
          </a:r>
          <a:endParaRPr lang="it-IT" altLang="it-IT" sz="1600" b="0" u="none" kern="1200" dirty="0"/>
        </a:p>
      </dsp:txBody>
      <dsp:txXfrm>
        <a:off x="2748857" y="3597543"/>
        <a:ext cx="6533363" cy="729571"/>
      </dsp:txXfrm>
    </dsp:sp>
    <dsp:sp modelId="{1A21D611-DF6F-5A4D-9DA7-EB3E3E252D5E}">
      <dsp:nvSpPr>
        <dsp:cNvPr id="0" name=""/>
        <dsp:cNvSpPr/>
      </dsp:nvSpPr>
      <dsp:spPr>
        <a:xfrm>
          <a:off x="254358" y="3558075"/>
          <a:ext cx="2455030" cy="8085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altLang="it-IT" sz="1600" b="1" u="none" kern="1200" dirty="0"/>
            <a:t>Il responsabile protezione dati (DPO)</a:t>
          </a:r>
        </a:p>
      </dsp:txBody>
      <dsp:txXfrm>
        <a:off x="293826" y="3597543"/>
        <a:ext cx="2376094" cy="729571"/>
      </dsp:txXfrm>
    </dsp:sp>
    <dsp:sp modelId="{D2BE7D26-5E2D-5842-8470-A8CFB49A8547}">
      <dsp:nvSpPr>
        <dsp:cNvPr id="0" name=""/>
        <dsp:cNvSpPr/>
      </dsp:nvSpPr>
      <dsp:spPr>
        <a:xfrm>
          <a:off x="2709389" y="4447434"/>
          <a:ext cx="6612299" cy="808507"/>
        </a:xfrm>
        <a:prstGeom prst="round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••"/>
          </a:pPr>
          <a:r>
            <a:rPr lang="it-IT" altLang="it-IT" sz="1600" b="0" u="none" kern="1200" dirty="0"/>
            <a:t>il Garante della Privacy, la Guardia di Finanza e gli Organismi preposti</a:t>
          </a:r>
        </a:p>
      </dsp:txBody>
      <dsp:txXfrm>
        <a:off x="2748857" y="4486902"/>
        <a:ext cx="6533363" cy="729571"/>
      </dsp:txXfrm>
    </dsp:sp>
    <dsp:sp modelId="{B25D590E-5741-1345-A39B-020ADAA726D7}">
      <dsp:nvSpPr>
        <dsp:cNvPr id="0" name=""/>
        <dsp:cNvSpPr/>
      </dsp:nvSpPr>
      <dsp:spPr>
        <a:xfrm>
          <a:off x="254358" y="4448076"/>
          <a:ext cx="2455030" cy="8085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altLang="it-IT" sz="1600" b="1" u="none" kern="1200" dirty="0"/>
            <a:t>L’autorità di controllo</a:t>
          </a:r>
        </a:p>
      </dsp:txBody>
      <dsp:txXfrm>
        <a:off x="293826" y="4487544"/>
        <a:ext cx="2376094" cy="72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23340F7C-A6B7-4AC6-BC84-AF584E1BAB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28D9C5A8-5356-4199-A282-47F6AFB0BA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7CBB-C6C4-41B8-A05C-94496CB9FF81}" type="datetimeFigureOut">
              <a:rPr lang="it-IT" smtClean="0"/>
              <a:t>13/09/2018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F3F51AD0-B9AD-46F5-9130-13C5D0F20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0A339FF-076E-4811-8682-6BEBCE29E1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7124-7A1E-433E-9213-50AF09B78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8259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A09E3-6C4E-48E8-861F-B8D940967839}" type="datetimeFigureOut">
              <a:rPr lang="it-IT" smtClean="0"/>
              <a:t>13/09/2018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28844-361B-4D55-ABEF-EFD2C6409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85977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497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0286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5483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E1DE-AF36-433F-A4A8-248DBD30C55D}" type="datetime1">
              <a:rPr lang="it-IT" smtClean="0"/>
              <a:t>13/09/2018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6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7520-B2D3-40AC-84CB-CEDD7E0DF327}" type="datetime1">
              <a:rPr lang="it-IT" smtClean="0"/>
              <a:t>13/09/2018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6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88C-4D8E-4768-9EAE-85B41F3DD099}" type="datetime1">
              <a:rPr lang="it-IT" smtClean="0"/>
              <a:t>13/09/2018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29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6B41-6D11-41A2-825D-6DB79C22D559}" type="datetime1">
              <a:rPr lang="it-IT" smtClean="0"/>
              <a:t>13/09/2018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02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62C8-1D48-4C5C-8F2B-6EE77401BEB0}" type="datetime1">
              <a:rPr lang="it-IT" smtClean="0"/>
              <a:t>13/09/2018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7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9095-F493-4942-AE4D-8EB65C1DC91D}" type="datetime1">
              <a:rPr lang="it-IT" smtClean="0"/>
              <a:t>13/09/2018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3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36D-31A6-4B77-B991-ED63C5D59705}" type="datetime1">
              <a:rPr lang="it-IT" smtClean="0"/>
              <a:t>13/09/2018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2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163-2128-4DE5-8857-0C3A41303DA1}" type="datetime1">
              <a:rPr lang="it-IT" smtClean="0"/>
              <a:t>13/09/2018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88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D5A-DCEA-47E1-9CC6-484C4708EF36}" type="datetime1">
              <a:rPr lang="it-IT" smtClean="0"/>
              <a:t>13/09/2018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1412516-6B47-4D8C-B67A-69E1086DFA55}" type="datetime1">
              <a:rPr lang="it-IT" smtClean="0"/>
              <a:t>13/09/2018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5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AAD-445F-4E5C-9BA6-F30E10F3EB62}" type="datetime1">
              <a:rPr lang="it-IT" smtClean="0"/>
              <a:t>13/09/2018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16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3000">
              <a:schemeClr val="accent1">
                <a:lumMod val="0"/>
                <a:lumOff val="100000"/>
              </a:schemeClr>
            </a:gs>
            <a:gs pos="74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518CF3-80C5-4A26-9632-6E3A15C90AD6}" type="datetime1">
              <a:rPr lang="it-IT" smtClean="0"/>
              <a:t>13/09/2018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AF24DC-5F20-45CC-8302-FD98269C283F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info@italsoluzioni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google.it/imgres?imgurl=https://t4.ftcdn.net/jpg/00/71/06/39/240_F_71063916_d5vlYxAKdoZsbm1fgfvbJGY9i6JfSXnv.jpg&amp;imgrefurl=https://it.fotolia.com/tag/%22che%20legge%22&amp;docid=4DLGg-tYHt_SNM&amp;tbnid=qE8ognkE07AreM:&amp;vet=1&amp;w=210&amp;h=240&amp;bih=651&amp;biw=1366&amp;ved=0ahUKEwjA0I2jztDcAhVpYJoKHT0dCgkQMwg_KA0wDQ&amp;iact=c&amp;ictx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194.242.234.211/documents/10160/10704/Direttiva+95+46+CE.pd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IT/TXT/PDF/?uri=CELEX:31995L0046&amp;from=I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talsoluzioni.dyndns.org:8000/Fatturazione%20elettronica/" TargetMode="External"/><Relationship Id="rId2" Type="http://schemas.openxmlformats.org/officeDocument/2006/relationships/hyperlink" Target="http://www.italsoluzioni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talsoluzioni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F911DA8-0053-4260-ADB6-3A4476572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6"/>
          <a:stretch/>
        </p:blipFill>
        <p:spPr>
          <a:xfrm>
            <a:off x="4427984" y="764704"/>
            <a:ext cx="4499487" cy="43148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16304D13-6484-4FA4-A98B-C31E06A41546}"/>
              </a:ext>
            </a:extLst>
          </p:cNvPr>
          <p:cNvSpPr txBox="1"/>
          <p:nvPr/>
        </p:nvSpPr>
        <p:spPr>
          <a:xfrm>
            <a:off x="683568" y="20608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PRESENTAZIONE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BC467107-86B9-4EBC-87CF-A4F046EBCF85}"/>
              </a:ext>
            </a:extLst>
          </p:cNvPr>
          <p:cNvSpPr txBox="1"/>
          <p:nvPr/>
        </p:nvSpPr>
        <p:spPr>
          <a:xfrm>
            <a:off x="683568" y="2636912"/>
            <a:ext cx="3456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GDPR</a:t>
            </a:r>
          </a:p>
          <a:p>
            <a:pPr algn="ctr"/>
            <a:r>
              <a:rPr lang="it-IT" sz="4000" b="1" dirty="0">
                <a:solidFill>
                  <a:srgbClr val="00B050"/>
                </a:solidFill>
              </a:rPr>
              <a:t>E </a:t>
            </a:r>
          </a:p>
          <a:p>
            <a:pPr algn="ctr"/>
            <a:r>
              <a:rPr lang="it-IT" sz="4000" b="1" dirty="0">
                <a:solidFill>
                  <a:srgbClr val="00B050"/>
                </a:solidFill>
              </a:rPr>
              <a:t>FATTURAZIONE ELETTRONICA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7E09859-F9C7-4CB0-B590-AC079DC6B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60648"/>
            <a:ext cx="4505324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8B23EEC-FD96-4DB8-8704-CE0CE60A9CFD}"/>
              </a:ext>
            </a:extLst>
          </p:cNvPr>
          <p:cNvSpPr txBox="1"/>
          <p:nvPr/>
        </p:nvSpPr>
        <p:spPr>
          <a:xfrm>
            <a:off x="323528" y="551723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ITALSOLUZIONI s.r.l. - </a:t>
            </a:r>
            <a:r>
              <a:rPr lang="it-IT" dirty="0"/>
              <a:t>Via Giuseppe Ungaretti, 7 – 14053 Canelli (AT)- </a:t>
            </a:r>
            <a:r>
              <a:rPr lang="it-IT" sz="2000" dirty="0"/>
              <a:t>Tel 0141-831014</a:t>
            </a:r>
          </a:p>
          <a:p>
            <a:pPr algn="ctr"/>
            <a:r>
              <a:rPr lang="it-IT" dirty="0"/>
              <a:t>Mail</a:t>
            </a:r>
            <a:r>
              <a:rPr lang="it-IT" dirty="0">
                <a:solidFill>
                  <a:srgbClr val="0070C0"/>
                </a:solidFill>
              </a:rPr>
              <a:t>:  </a:t>
            </a:r>
            <a:r>
              <a:rPr lang="it-IT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info@italsoluzioni.com</a:t>
            </a:r>
            <a:r>
              <a:rPr lang="it-IT" dirty="0">
                <a:solidFill>
                  <a:srgbClr val="0070C0"/>
                </a:solidFill>
              </a:rPr>
              <a:t>   </a:t>
            </a:r>
            <a:r>
              <a:rPr lang="it-IT" dirty="0"/>
              <a:t>sito:  </a:t>
            </a:r>
            <a:r>
              <a:rPr lang="it-IT" sz="2000" dirty="0"/>
              <a:t>www.italsoluzioni.com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BE619D1-9F35-4072-8898-25A60EAFA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620688"/>
            <a:ext cx="174739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847022E3-2CD5-48B6-B4C7-7E4B154285B3}"/>
              </a:ext>
            </a:extLst>
          </p:cNvPr>
          <p:cNvSpPr/>
          <p:nvPr/>
        </p:nvSpPr>
        <p:spPr>
          <a:xfrm>
            <a:off x="611560" y="2204864"/>
            <a:ext cx="5112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Il principio di trasparenza impone che le informazioni e </a:t>
            </a:r>
            <a:r>
              <a:rPr lang="it-IT" sz="2200" b="1" u="sng" dirty="0">
                <a:solidFill>
                  <a:srgbClr val="0070C0"/>
                </a:solidFill>
              </a:rPr>
              <a:t>le comunicazioni </a:t>
            </a:r>
            <a:r>
              <a:rPr lang="it-IT" sz="2200" dirty="0"/>
              <a:t>relative al trattamento di tali dati personali siano </a:t>
            </a:r>
            <a:r>
              <a:rPr lang="it-IT" sz="2200" b="1" u="sng" dirty="0">
                <a:solidFill>
                  <a:srgbClr val="0070C0"/>
                </a:solidFill>
              </a:rPr>
              <a:t>facilmente accessibili e comprensibili </a:t>
            </a:r>
            <a:r>
              <a:rPr lang="it-IT" sz="2200" dirty="0"/>
              <a:t>e che sia utilizzato un linguaggio semplice e chiaro.</a:t>
            </a:r>
          </a:p>
        </p:txBody>
      </p:sp>
      <p:sp>
        <p:nvSpPr>
          <p:cNvPr id="7" name="AutoShape 4" descr="Immagine correlata">
            <a:hlinkClick r:id="rId2"/>
            <a:extLst>
              <a:ext uri="{FF2B5EF4-FFF2-40B4-BE49-F238E27FC236}">
                <a16:creationId xmlns="" xmlns:a16="http://schemas.microsoft.com/office/drawing/2014/main" id="{610CD326-CB29-49A6-A782-2A9BDB5700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32720" cy="30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E0F4A9B-226C-459B-AB9E-9AAA9BD67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2667000" cy="304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A60708DF-BCD5-4A66-A4D8-91D54F010531}"/>
              </a:ext>
            </a:extLst>
          </p:cNvPr>
          <p:cNvSpPr txBox="1">
            <a:spLocks/>
          </p:cNvSpPr>
          <p:nvPr/>
        </p:nvSpPr>
        <p:spPr>
          <a:xfrm>
            <a:off x="395536" y="908720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Il Principio di Trasparenza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30987EB5-04E3-4FDA-936A-4443CBFB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C056EB7C-3AA6-435A-AF1C-2CDE84791B8F}"/>
              </a:ext>
            </a:extLst>
          </p:cNvPr>
          <p:cNvSpPr/>
          <p:nvPr/>
        </p:nvSpPr>
        <p:spPr>
          <a:xfrm>
            <a:off x="395536" y="2348880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I Titolari devono innanzitutto identificare </a:t>
            </a:r>
            <a:r>
              <a:rPr lang="it-IT" sz="2200" b="1" u="sng" dirty="0">
                <a:solidFill>
                  <a:srgbClr val="0070C0"/>
                </a:solidFill>
              </a:rPr>
              <a:t>le particolari finalità</a:t>
            </a:r>
            <a:r>
              <a:rPr lang="it-IT" sz="2200" dirty="0"/>
              <a:t> per le quali i dati personali saranno trattati </a:t>
            </a:r>
            <a:r>
              <a:rPr lang="it-IT" sz="2200" b="1" dirty="0">
                <a:solidFill>
                  <a:srgbClr val="0070C0"/>
                </a:solidFill>
              </a:rPr>
              <a:t>(by design). Tali scopi diverranno i limiti</a:t>
            </a:r>
            <a:r>
              <a:rPr lang="it-IT" sz="2200" dirty="0"/>
              <a:t> entro i quali i dati personali devono essere raccolti e utilizzati dai responsabili del trattamento dei dati.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3E642C2-4553-4069-8A64-52D59ADC02CE}"/>
              </a:ext>
            </a:extLst>
          </p:cNvPr>
          <p:cNvSpPr txBox="1">
            <a:spLocks/>
          </p:cNvSpPr>
          <p:nvPr/>
        </p:nvSpPr>
        <p:spPr>
          <a:xfrm>
            <a:off x="395536" y="908720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Il Principio di Limitazione delle Finalità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B93BD7A-F877-4738-9DB2-DA6AEF56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CAA372C-7EE3-43C9-B725-8E66E6AB9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840866" cy="28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07469B05-0BC7-421B-ACF8-749EEB6FD951}"/>
              </a:ext>
            </a:extLst>
          </p:cNvPr>
          <p:cNvSpPr/>
          <p:nvPr/>
        </p:nvSpPr>
        <p:spPr>
          <a:xfrm>
            <a:off x="899592" y="2136339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Il principio della « minimizzazione dei dati" indica che un Titolare del trattamento dei dati dovrebbe </a:t>
            </a:r>
            <a:r>
              <a:rPr lang="it-IT" sz="2200" b="1" u="sng" dirty="0">
                <a:solidFill>
                  <a:srgbClr val="0070C0"/>
                </a:solidFill>
              </a:rPr>
              <a:t>limitare la raccolta di informazioni personali a ciò che è direttamente rilevante e necessario per raggiungere uno scopo specifico.</a:t>
            </a:r>
          </a:p>
          <a:p>
            <a:pPr algn="just"/>
            <a:r>
              <a:rPr lang="it-IT" sz="2200" dirty="0"/>
              <a:t>Dovrebbero inoltre conservare i dati solo per il tempo necessario a raggiungere lo scopo.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A9E02918-BD0C-41C2-96BD-7CD4A6C36546}"/>
              </a:ext>
            </a:extLst>
          </p:cNvPr>
          <p:cNvSpPr txBox="1">
            <a:spLocks/>
          </p:cNvSpPr>
          <p:nvPr/>
        </p:nvSpPr>
        <p:spPr>
          <a:xfrm>
            <a:off x="539552" y="620688"/>
            <a:ext cx="4752528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Il principio di minimizzazione dei dati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4BA6F12-6210-49BE-A99D-9051283F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043958AF-0950-4C2C-B3AB-3D3DB62E9A75}"/>
              </a:ext>
            </a:extLst>
          </p:cNvPr>
          <p:cNvSpPr/>
          <p:nvPr/>
        </p:nvSpPr>
        <p:spPr>
          <a:xfrm>
            <a:off x="755576" y="2413338"/>
            <a:ext cx="7560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I dati raccolti </a:t>
            </a:r>
            <a:r>
              <a:rPr lang="it-IT" sz="2200" b="1" u="sng" dirty="0">
                <a:solidFill>
                  <a:srgbClr val="0070C0"/>
                </a:solidFill>
              </a:rPr>
              <a:t>dovranno essere esatti </a:t>
            </a:r>
            <a:r>
              <a:rPr lang="it-IT" sz="2200" dirty="0"/>
              <a:t>e, se necessario, aggiornati. </a:t>
            </a:r>
          </a:p>
          <a:p>
            <a:pPr algn="just"/>
            <a:r>
              <a:rPr lang="it-IT" sz="2200" dirty="0"/>
              <a:t>Di conseguenza le Aziende dovranno adottare tutte le misure ragionevoli per cancellare o rettificare tempestivamente eventuali dati inesatti rispetto alle finalità per le quali sono trattati.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530DA79D-7AD7-4F00-ABD0-B5B2A5A994B2}"/>
              </a:ext>
            </a:extLst>
          </p:cNvPr>
          <p:cNvSpPr txBox="1">
            <a:spLocks/>
          </p:cNvSpPr>
          <p:nvPr/>
        </p:nvSpPr>
        <p:spPr>
          <a:xfrm>
            <a:off x="683568" y="836712"/>
            <a:ext cx="5040560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Il Principio di Esattezza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F0EAA81-9C90-4067-A0B6-7172D547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D355EF40-6BBF-42D5-A8BF-BBC0CFEB8264}"/>
              </a:ext>
            </a:extLst>
          </p:cNvPr>
          <p:cNvSpPr/>
          <p:nvPr/>
        </p:nvSpPr>
        <p:spPr>
          <a:xfrm>
            <a:off x="755576" y="2690336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Il GDPR non stabilisce alcun periodo minimo o massimo per la conservazione dei dati personali ma </a:t>
            </a:r>
            <a:r>
              <a:rPr lang="it-IT" sz="2200" b="1" u="sng" dirty="0">
                <a:solidFill>
                  <a:srgbClr val="0070C0"/>
                </a:solidFill>
              </a:rPr>
              <a:t>non devono essere conservati per un periodo superiore a quello necessario </a:t>
            </a:r>
            <a:r>
              <a:rPr lang="it-IT" sz="2200" dirty="0"/>
              <a:t>per tale scopo o per tali finalità.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5B1B868-4632-4948-8D59-4E261CED4383}"/>
              </a:ext>
            </a:extLst>
          </p:cNvPr>
          <p:cNvSpPr txBox="1">
            <a:spLocks/>
          </p:cNvSpPr>
          <p:nvPr/>
        </p:nvSpPr>
        <p:spPr>
          <a:xfrm>
            <a:off x="611560" y="620688"/>
            <a:ext cx="5040560" cy="8640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Il Principio di Limitazione della conservazione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6C8C20D-9674-4C8B-ABCF-F3FA20F1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411BD342-AEA1-4FD7-B518-1F1BC622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6C79F931-2379-49A3-AFF4-DD5577975C73}"/>
              </a:ext>
            </a:extLst>
          </p:cNvPr>
          <p:cNvSpPr/>
          <p:nvPr/>
        </p:nvSpPr>
        <p:spPr>
          <a:xfrm>
            <a:off x="827584" y="2060848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 dati dovranno essere sempre trattati in maniera da </a:t>
            </a:r>
            <a:r>
              <a:rPr lang="it-IT" sz="2200" b="1" u="sng" dirty="0">
                <a:solidFill>
                  <a:srgbClr val="0070C0"/>
                </a:solidFill>
              </a:rPr>
              <a:t>garantire una sicurezza adeguata</a:t>
            </a:r>
            <a:r>
              <a:rPr lang="it-IT" sz="2200" dirty="0"/>
              <a:t>, il che prevede l'adozione di misure di sicurezza tecniche ed organizzative adeguate per proteggere i dati stessi da trattamenti non autorizzati o illeciti, dalla loro perdita o distruzione o dal danno accidentale.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664274C9-1B86-4D6B-8876-64A099DF056A}"/>
              </a:ext>
            </a:extLst>
          </p:cNvPr>
          <p:cNvSpPr txBox="1">
            <a:spLocks/>
          </p:cNvSpPr>
          <p:nvPr/>
        </p:nvSpPr>
        <p:spPr>
          <a:xfrm>
            <a:off x="611560" y="620688"/>
            <a:ext cx="5040560" cy="8640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Il Principio di integrità e riservatezza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ACD025A-E071-4437-860E-7B66D254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4632651-24A2-4627-811C-A2F2212DD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701785" cy="24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sultati immagini per regole">
            <a:extLst>
              <a:ext uri="{FF2B5EF4-FFF2-40B4-BE49-F238E27FC236}">
                <a16:creationId xmlns="" xmlns:a16="http://schemas.microsoft.com/office/drawing/2014/main" id="{AA252251-314E-44DB-80EA-83ED9E0E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520280" cy="21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isultati immagini per omino tavolo">
            <a:extLst>
              <a:ext uri="{FF2B5EF4-FFF2-40B4-BE49-F238E27FC236}">
                <a16:creationId xmlns="" xmlns:a16="http://schemas.microsoft.com/office/drawing/2014/main" id="{E7CEFEED-EB1B-45A3-BF04-E61A138F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71800" cy="20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42E4ACA2-1AC2-494B-BC3F-52FC84920300}"/>
              </a:ext>
            </a:extLst>
          </p:cNvPr>
          <p:cNvSpPr/>
          <p:nvPr/>
        </p:nvSpPr>
        <p:spPr>
          <a:xfrm>
            <a:off x="0" y="3068960"/>
            <a:ext cx="4140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Nel </a:t>
            </a:r>
            <a:r>
              <a:rPr lang="it-IT" b="1" dirty="0" err="1"/>
              <a:t>D.Lgs</a:t>
            </a:r>
            <a:r>
              <a:rPr lang="it-IT" b="1" dirty="0"/>
              <a:t> 196/2003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PREVISIONE DI STANDARD MINIMI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PER IL TRATTAMENTO DEI DATI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7C2F54F4-AF3C-429B-B611-E4CEF3F6E010}"/>
              </a:ext>
            </a:extLst>
          </p:cNvPr>
          <p:cNvSpPr txBox="1"/>
          <p:nvPr/>
        </p:nvSpPr>
        <p:spPr>
          <a:xfrm>
            <a:off x="4860032" y="32129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 il Regolamento Europeo 2016/679</a:t>
            </a:r>
            <a:endParaRPr lang="it-IT" b="1" dirty="0">
              <a:solidFill>
                <a:srgbClr val="C0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APPROCCIO PROATTIVO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D9486B21-52C4-4654-BA77-B45CB17FB7E3}"/>
              </a:ext>
            </a:extLst>
          </p:cNvPr>
          <p:cNvSpPr/>
          <p:nvPr/>
        </p:nvSpPr>
        <p:spPr>
          <a:xfrm>
            <a:off x="971600" y="177281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IL PRINCIPIO DI «PRIVACY BY DESIGN» SEGNA UN NETTO CAMBIAMENTO DI APPROCCIO </a:t>
            </a:r>
          </a:p>
          <a:p>
            <a:pPr algn="ctr"/>
            <a:r>
              <a:rPr lang="it-IT" b="1" dirty="0"/>
              <a:t>ALLA PROTEZIONE DEI DATI PERSONALI DEGLI INTERESSATI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F1C5DEE1-0168-46C6-8F20-89D8C625D050}"/>
              </a:ext>
            </a:extLst>
          </p:cNvPr>
          <p:cNvCxnSpPr>
            <a:cxnSpLocks/>
          </p:cNvCxnSpPr>
          <p:nvPr/>
        </p:nvCxnSpPr>
        <p:spPr>
          <a:xfrm flipH="1">
            <a:off x="2555776" y="2708920"/>
            <a:ext cx="936104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="" xmlns:a16="http://schemas.microsoft.com/office/drawing/2014/main" id="{9A4FCD3D-CFF1-410B-A397-B1DE78D3BF52}"/>
              </a:ext>
            </a:extLst>
          </p:cNvPr>
          <p:cNvCxnSpPr>
            <a:cxnSpLocks/>
          </p:cNvCxnSpPr>
          <p:nvPr/>
        </p:nvCxnSpPr>
        <p:spPr>
          <a:xfrm>
            <a:off x="5724128" y="2780928"/>
            <a:ext cx="82809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="" xmlns:a16="http://schemas.microsoft.com/office/drawing/2014/main" id="{5761F713-5CAA-48C5-BCBC-FAEFC3A470F5}"/>
              </a:ext>
            </a:extLst>
          </p:cNvPr>
          <p:cNvSpPr txBox="1">
            <a:spLocks/>
          </p:cNvSpPr>
          <p:nvPr/>
        </p:nvSpPr>
        <p:spPr>
          <a:xfrm>
            <a:off x="611560" y="620688"/>
            <a:ext cx="8229600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La tutela della riservatezza «by design» e «by default»</a:t>
            </a:r>
          </a:p>
        </p:txBody>
      </p:sp>
    </p:spTree>
    <p:extLst>
      <p:ext uri="{BB962C8B-B14F-4D97-AF65-F5344CB8AC3E}">
        <p14:creationId xmlns:p14="http://schemas.microsoft.com/office/powerpoint/2010/main" val="35693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D3D6D36-13C8-457A-86BB-894141C7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32656"/>
            <a:ext cx="3339008" cy="11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07C501A6-84C6-4C6A-95EB-D4DCC0916C5E}"/>
              </a:ext>
            </a:extLst>
          </p:cNvPr>
          <p:cNvSpPr/>
          <p:nvPr/>
        </p:nvSpPr>
        <p:spPr>
          <a:xfrm>
            <a:off x="611560" y="2420888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"misure minime", il complesso delle misure tecniche, informatiche, organizzative, logistiche e procedurali di sicurezza che configurano il livello minimo di protezione richiesto in relazione ai rischi previsti nell'articolo 31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80C96B4-DC5F-40A5-BEE7-17ECC2C0069C}"/>
              </a:ext>
            </a:extLst>
          </p:cNvPr>
          <p:cNvSpPr/>
          <p:nvPr/>
        </p:nvSpPr>
        <p:spPr>
          <a:xfrm>
            <a:off x="4716016" y="227687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titolare del trattamento è competente per il rispetto del paragrafo1 e in grado di comprovarlo («responsabilizzazione»).</a:t>
            </a:r>
          </a:p>
          <a:p>
            <a:pPr algn="just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Principio di Accountability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5332B534-3555-400C-91E2-95BC56E8712C}"/>
              </a:ext>
            </a:extLst>
          </p:cNvPr>
          <p:cNvSpPr/>
          <p:nvPr/>
        </p:nvSpPr>
        <p:spPr>
          <a:xfrm>
            <a:off x="899592" y="184482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/>
              <a:t>D.Lgs.</a:t>
            </a:r>
            <a:r>
              <a:rPr lang="it-IT" sz="2400" b="1" dirty="0"/>
              <a:t> 196/2003                                 R.E. 2016/679  </a:t>
            </a:r>
          </a:p>
        </p:txBody>
      </p:sp>
      <p:cxnSp>
        <p:nvCxnSpPr>
          <p:cNvPr id="8" name="Connettore 1 4">
            <a:extLst>
              <a:ext uri="{FF2B5EF4-FFF2-40B4-BE49-F238E27FC236}">
                <a16:creationId xmlns="" xmlns:a16="http://schemas.microsoft.com/office/drawing/2014/main" id="{C3EAF58E-BE56-4D3D-BA51-A4958BF566E4}"/>
              </a:ext>
            </a:extLst>
          </p:cNvPr>
          <p:cNvCxnSpPr/>
          <p:nvPr/>
        </p:nvCxnSpPr>
        <p:spPr>
          <a:xfrm>
            <a:off x="4572000" y="1988840"/>
            <a:ext cx="0" cy="41044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A46D1030-84DC-4183-81C2-D02A00D42879}"/>
              </a:ext>
            </a:extLst>
          </p:cNvPr>
          <p:cNvSpPr/>
          <p:nvPr/>
        </p:nvSpPr>
        <p:spPr>
          <a:xfrm>
            <a:off x="4716016" y="35010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Protezione dei dati fin dalla progettazione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(by design)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/>
              <a:t>e protezione per impostazione predefinita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(by default) </a:t>
            </a:r>
          </a:p>
          <a:p>
            <a:r>
              <a:rPr lang="it-IT" dirty="0"/>
              <a:t> …il titolare del trattamento mette in atto misure tecniche e organizzative adeguate… …per impostazione predefinita, solo i dati personali necessari per ogni specifica finalità del trattamento…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(Principio di minimizzazione)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91910322-125A-428C-8CC5-A78AE6080D4A}"/>
              </a:ext>
            </a:extLst>
          </p:cNvPr>
          <p:cNvSpPr/>
          <p:nvPr/>
        </p:nvSpPr>
        <p:spPr>
          <a:xfrm>
            <a:off x="971600" y="1196752"/>
            <a:ext cx="2050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Art. 4 -Definizioni</a:t>
            </a:r>
          </a:p>
        </p:txBody>
      </p:sp>
    </p:spTree>
    <p:extLst>
      <p:ext uri="{BB962C8B-B14F-4D97-AF65-F5344CB8AC3E}">
        <p14:creationId xmlns:p14="http://schemas.microsoft.com/office/powerpoint/2010/main" val="784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0E10E8C-E0E0-486A-8818-647E7D9C6D94}"/>
              </a:ext>
            </a:extLst>
          </p:cNvPr>
          <p:cNvSpPr txBox="1">
            <a:spLocks/>
          </p:cNvSpPr>
          <p:nvPr/>
        </p:nvSpPr>
        <p:spPr>
          <a:xfrm>
            <a:off x="395536" y="908720"/>
            <a:ext cx="5328592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«Pseudonimizzazione e cifratura dei dati»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E4167A5-0B80-49AA-B491-E352F509CEE4}"/>
              </a:ext>
            </a:extLst>
          </p:cNvPr>
          <p:cNvSpPr/>
          <p:nvPr/>
        </p:nvSpPr>
        <p:spPr>
          <a:xfrm>
            <a:off x="755576" y="1997839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Il trattamento dei dati personali è posto in essere in modo tale che i dati personali non possano più essere attribuiti a un interessato specifico senza l’utilizzo di informazioni aggiuntive, a condizione che tali informazioni aggiuntive siano conservate separatamente e soggette a misure tecniche e organizzative intese a garantire che tali dati personali non siano attribuiti a una persona fisica identificata o identificabile» (art. 4.5), GDPR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AFFA0DE-3BE1-453B-B165-83C4CC43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534E2D15-ADDE-4898-B29A-4D1EE46C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16632"/>
            <a:ext cx="247707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1">
            <a:extLst>
              <a:ext uri="{FF2B5EF4-FFF2-40B4-BE49-F238E27FC236}">
                <a16:creationId xmlns="" xmlns:a16="http://schemas.microsoft.com/office/drawing/2014/main" id="{EAA0E6EB-6CCD-4EDF-A558-B76096E6328E}"/>
              </a:ext>
            </a:extLst>
          </p:cNvPr>
          <p:cNvSpPr txBox="1">
            <a:spLocks/>
          </p:cNvSpPr>
          <p:nvPr/>
        </p:nvSpPr>
        <p:spPr>
          <a:xfrm>
            <a:off x="276225" y="1425575"/>
            <a:ext cx="8624888" cy="4819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it-IT" altLang="it-IT" sz="1600" u="sng"/>
          </a:p>
          <a:p>
            <a:pPr>
              <a:lnSpc>
                <a:spcPct val="80000"/>
              </a:lnSpc>
            </a:pPr>
            <a:endParaRPr lang="it-IT" altLang="it-IT" sz="1600" u="sng"/>
          </a:p>
          <a:p>
            <a:pPr>
              <a:lnSpc>
                <a:spcPct val="80000"/>
              </a:lnSpc>
            </a:pPr>
            <a:endParaRPr lang="it-IT" altLang="it-IT" sz="1600" u="sng"/>
          </a:p>
          <a:p>
            <a:pPr>
              <a:lnSpc>
                <a:spcPct val="80000"/>
              </a:lnSpc>
            </a:pPr>
            <a:endParaRPr lang="it-IT" altLang="it-IT" sz="1600" u="sng"/>
          </a:p>
          <a:p>
            <a:pPr>
              <a:lnSpc>
                <a:spcPct val="80000"/>
              </a:lnSpc>
            </a:pPr>
            <a:endParaRPr lang="it-IT" altLang="it-IT" sz="1600" u="sng"/>
          </a:p>
          <a:p>
            <a:pPr>
              <a:lnSpc>
                <a:spcPct val="80000"/>
              </a:lnSpc>
            </a:pPr>
            <a:endParaRPr lang="it-IT" altLang="it-IT" sz="1600" u="sng"/>
          </a:p>
          <a:p>
            <a:pPr>
              <a:lnSpc>
                <a:spcPct val="80000"/>
              </a:lnSpc>
            </a:pPr>
            <a:endParaRPr lang="it-IT" altLang="it-IT" sz="1600" u="sng"/>
          </a:p>
          <a:p>
            <a:pPr>
              <a:lnSpc>
                <a:spcPct val="80000"/>
              </a:lnSpc>
            </a:pPr>
            <a:endParaRPr lang="it-IT" altLang="it-IT" sz="1600" u="sng" dirty="0"/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="" xmlns:a16="http://schemas.microsoft.com/office/drawing/2014/main" id="{BDAB416F-7FA5-44C5-BA41-3A8428359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858495"/>
              </p:ext>
            </p:extLst>
          </p:nvPr>
        </p:nvGraphicFramePr>
        <p:xfrm>
          <a:off x="-252536" y="1124744"/>
          <a:ext cx="95760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itolo 1">
            <a:extLst>
              <a:ext uri="{FF2B5EF4-FFF2-40B4-BE49-F238E27FC236}">
                <a16:creationId xmlns="" xmlns:a16="http://schemas.microsoft.com/office/drawing/2014/main" id="{F96B1909-1ECF-4B7E-ADC5-D9177BC0D9BE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561662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Le figure coinvolte</a:t>
            </a:r>
          </a:p>
        </p:txBody>
      </p:sp>
    </p:spTree>
    <p:extLst>
      <p:ext uri="{BB962C8B-B14F-4D97-AF65-F5344CB8AC3E}">
        <p14:creationId xmlns:p14="http://schemas.microsoft.com/office/powerpoint/2010/main" val="5066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24D2F9-C446-8D4A-A491-A417119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6124D2F9-C446-8D4A-A491-A4171194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1A3AF67-D200-7847-A40A-A08E5FB5D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31A3AF67-D200-7847-A40A-A08E5FB5D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150F7EB-4791-F94F-9453-1CFCDA282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8150F7EB-4791-F94F-9453-1CFCDA282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5989FE-E05A-F04B-9B64-31859A8CC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E05989FE-E05A-F04B-9B64-31859A8CC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250D0D5-2868-354F-AD98-28715A81C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5250D0D5-2868-354F-AD98-28715A81C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C48BCC-B300-9D45-968D-96A070D9B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7EC48BCC-B300-9D45-968D-96A070D9B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7486D2D-9620-5C46-B586-1906339B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27486D2D-9620-5C46-B586-1906339BF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25DC355-D9EB-A344-9202-70842B75D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B25DC355-D9EB-A344-9202-70842B75D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A21D611-DF6F-5A4D-9DA7-EB3E3E252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1A21D611-DF6F-5A4D-9DA7-EB3E3E252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CF59B9F-D1DB-4E4F-9BA1-3AD6B4129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6CF59B9F-D1DB-4E4F-9BA1-3AD6B4129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25D590E-5741-1345-A39B-020ADAA72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B25D590E-5741-1345-A39B-020ADAA72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BE7D26-5E2D-5842-8470-A8CFB49A8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>
                                            <p:graphicEl>
                                              <a:dgm id="{D2BE7D26-5E2D-5842-8470-A8CFB49A8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941565-E89F-4503-B9A3-9DE45D40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6632"/>
            <a:ext cx="4505324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5C637DE-02B2-4168-B47F-E1438EC1D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04864"/>
            <a:ext cx="782788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F5EE29F-2446-4C06-9AA2-A2BA5573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32657"/>
            <a:ext cx="2906960" cy="10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39C5BF5A-E6BD-4E13-AC9C-CDCED1EFB2D0}"/>
              </a:ext>
            </a:extLst>
          </p:cNvPr>
          <p:cNvGrpSpPr/>
          <p:nvPr/>
        </p:nvGrpSpPr>
        <p:grpSpPr>
          <a:xfrm>
            <a:off x="755576" y="620688"/>
            <a:ext cx="4032448" cy="808507"/>
            <a:chOff x="254358" y="890000"/>
            <a:chExt cx="2455030" cy="808507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="" xmlns:a16="http://schemas.microsoft.com/office/drawing/2014/main" id="{ABB4890B-DCAD-41DD-87E4-D6F0E24BE78A}"/>
                </a:ext>
              </a:extLst>
            </p:cNvPr>
            <p:cNvSpPr/>
            <p:nvPr/>
          </p:nvSpPr>
          <p:spPr>
            <a:xfrm>
              <a:off x="254358" y="890000"/>
              <a:ext cx="2455030" cy="808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asellaDiTesto 4">
              <a:extLst>
                <a:ext uri="{FF2B5EF4-FFF2-40B4-BE49-F238E27FC236}">
                  <a16:creationId xmlns="" xmlns:a16="http://schemas.microsoft.com/office/drawing/2014/main" id="{2BF07DC6-A394-45A8-B23B-6845CAE64F1A}"/>
                </a:ext>
              </a:extLst>
            </p:cNvPr>
            <p:cNvSpPr txBox="1"/>
            <p:nvPr/>
          </p:nvSpPr>
          <p:spPr>
            <a:xfrm>
              <a:off x="293826" y="929468"/>
              <a:ext cx="2376094" cy="729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altLang="it-IT" sz="2400" b="1" u="none" kern="1200" dirty="0"/>
                <a:t>Il titolare del trattamento</a:t>
              </a:r>
            </a:p>
          </p:txBody>
        </p:sp>
      </p:grp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3D17F1CD-948A-42F2-B555-8276C5375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060848"/>
            <a:ext cx="770485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Il Regolamento Europeo all’art. 4 definisce il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titolare del trattamento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data controller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) come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“</a:t>
            </a:r>
            <a:r>
              <a:rPr kumimoji="0" lang="it-IT" altLang="it-IT" sz="2000" b="1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la persona fisica o giuridica, l’autorità pubblica, il servizio o altro organismo che, singolarmente o insieme ad altri, determina le finalità e i mezzi del trattamento di dati personali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“.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Si tratta di una figura già prevista nella normativa della 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Direttiva 95/46/CE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ed è in pratica quel soggetto che, coincidendo solitamente con la più alta gerarchia aziendale,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dà le indicazioni fondamentali sul trattamento dei dati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Non è, quindi, colui che gestisce i dati, ma è colui che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prende le decisioni più importanti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in merito, decidendo il perché e il come gestire il trattamento dei dati personali.</a:t>
            </a:r>
          </a:p>
        </p:txBody>
      </p:sp>
    </p:spTree>
    <p:extLst>
      <p:ext uri="{BB962C8B-B14F-4D97-AF65-F5344CB8AC3E}">
        <p14:creationId xmlns:p14="http://schemas.microsoft.com/office/powerpoint/2010/main" val="39317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28AD81F-041B-4CAB-991C-892CF40A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32657"/>
            <a:ext cx="2906960" cy="10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FD4C3E49-E7EB-4B0E-A2B2-87C4051B07D5}"/>
              </a:ext>
            </a:extLst>
          </p:cNvPr>
          <p:cNvGrpSpPr/>
          <p:nvPr/>
        </p:nvGrpSpPr>
        <p:grpSpPr>
          <a:xfrm>
            <a:off x="539552" y="476672"/>
            <a:ext cx="4248472" cy="808507"/>
            <a:chOff x="254358" y="1779358"/>
            <a:chExt cx="2455030" cy="808507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="" xmlns:a16="http://schemas.microsoft.com/office/drawing/2014/main" id="{05302FAC-1170-4205-A523-A2B5CBA131EF}"/>
                </a:ext>
              </a:extLst>
            </p:cNvPr>
            <p:cNvSpPr/>
            <p:nvPr/>
          </p:nvSpPr>
          <p:spPr>
            <a:xfrm>
              <a:off x="254358" y="1779358"/>
              <a:ext cx="2455030" cy="808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asellaDiTesto 4">
              <a:extLst>
                <a:ext uri="{FF2B5EF4-FFF2-40B4-BE49-F238E27FC236}">
                  <a16:creationId xmlns="" xmlns:a16="http://schemas.microsoft.com/office/drawing/2014/main" id="{30B2D7DC-D3A0-45A5-B5A6-3094BDE0D857}"/>
                </a:ext>
              </a:extLst>
            </p:cNvPr>
            <p:cNvSpPr txBox="1"/>
            <p:nvPr/>
          </p:nvSpPr>
          <p:spPr>
            <a:xfrm>
              <a:off x="293826" y="1818826"/>
              <a:ext cx="2376094" cy="729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altLang="it-IT" sz="2400" b="1" u="none" kern="1200" dirty="0"/>
                <a:t>Il responsabile del trattamento</a:t>
              </a: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AB6FA0C0-FCAF-452A-8216-87CFDC42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62944"/>
            <a:ext cx="813690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Il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responsabile del trattamento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data processor</a:t>
            </a:r>
            <a:r>
              <a:rPr lang="it-IT" altLang="it-IT" sz="2000" dirty="0">
                <a:latin typeface="+mn-lt"/>
              </a:rPr>
              <a:t>)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è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“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la persona fisica o giuridica, l’autorità pubblica, il servizio o altro organismo che tratta dati personali per conto del titolare del trattamento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“.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Già prevista nella 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Direttiva Europea del 1995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 tale figura si configuri in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un soggetto esterno all’azienda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(e quindi distinto dal titolare del trattamento), solitamente identificabile nei fornitori di servizi. Non a caso il legislatore europeo ha previsto esplicitamente che tra il titolare e il responsabile del trattamento debba stipularsi un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contratto di designazione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2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2D240B8-B97D-4C22-AEA7-2EE47E3A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32657"/>
            <a:ext cx="2906960" cy="10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1A680379-BEBB-4BCE-9F54-D0A0D77BF775}"/>
              </a:ext>
            </a:extLst>
          </p:cNvPr>
          <p:cNvSpPr/>
          <p:nvPr/>
        </p:nvSpPr>
        <p:spPr>
          <a:xfrm>
            <a:off x="251520" y="1916832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L’Incaricato del trattamento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</a:p>
          <a:p>
            <a:pPr algn="just"/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persona fisica autorizzata a compiere operazioni di trattamento dal titolare o dal responsabile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</a:p>
          <a:p>
            <a:pPr algn="just"/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Questa definizione già ci invita ad una prima e ben precisa considerazione: a differenza della figura del Titolare e di quella del Responsabile, l’Incaricato </a:t>
            </a:r>
            <a:r>
              <a:rPr lang="it-IT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essere soltanto una persona fisica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non anche una persona giuridica. Il secondo requisito che emerge in maniera inequivocabile dalla disposizione è che, per essere qualificata come Incaricato al compimento delle operazioni di trattamento, la persona fisica </a:t>
            </a:r>
            <a:r>
              <a:rPr lang="it-IT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 ricevere apposita autorizzazione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Pertanto, a differenza del Titolare, ma in modo speculare al Responsabile, l’Incaricato non assume tale veste in conseguenza ad uno stato di fatto, bensì solamente a seguito di espressa designazione.</a:t>
            </a:r>
            <a:endParaRPr lang="it-IT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94BB41-E9FC-4DD5-8D26-3F669B438F7D}"/>
              </a:ext>
            </a:extLst>
          </p:cNvPr>
          <p:cNvGrpSpPr/>
          <p:nvPr/>
        </p:nvGrpSpPr>
        <p:grpSpPr>
          <a:xfrm>
            <a:off x="467544" y="476672"/>
            <a:ext cx="4680520" cy="808507"/>
            <a:chOff x="254358" y="2668717"/>
            <a:chExt cx="2455030" cy="808507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="" xmlns:a16="http://schemas.microsoft.com/office/drawing/2014/main" id="{E47D7ED4-824C-4C0F-84DA-F65A88F352A2}"/>
                </a:ext>
              </a:extLst>
            </p:cNvPr>
            <p:cNvSpPr/>
            <p:nvPr/>
          </p:nvSpPr>
          <p:spPr>
            <a:xfrm>
              <a:off x="254358" y="2668717"/>
              <a:ext cx="2455030" cy="808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asellaDiTesto 5">
              <a:extLst>
                <a:ext uri="{FF2B5EF4-FFF2-40B4-BE49-F238E27FC236}">
                  <a16:creationId xmlns="" xmlns:a16="http://schemas.microsoft.com/office/drawing/2014/main" id="{0F60F12C-E1C0-4188-AF5A-3BDD14AD4291}"/>
                </a:ext>
              </a:extLst>
            </p:cNvPr>
            <p:cNvSpPr txBox="1"/>
            <p:nvPr/>
          </p:nvSpPr>
          <p:spPr>
            <a:xfrm>
              <a:off x="293826" y="2708185"/>
              <a:ext cx="2376094" cy="729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altLang="it-IT" sz="2400" b="1" u="none" kern="1200" dirty="0"/>
                <a:t>L’incaricato al trattamento dei dati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8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768AC27F-0B09-4DD7-89DA-EB144B7A61C4}"/>
              </a:ext>
            </a:extLst>
          </p:cNvPr>
          <p:cNvSpPr/>
          <p:nvPr/>
        </p:nvSpPr>
        <p:spPr>
          <a:xfrm>
            <a:off x="1916047" y="1196752"/>
            <a:ext cx="412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u="sng" dirty="0"/>
              <a:t>Chi può essere nominato </a:t>
            </a:r>
            <a:r>
              <a:rPr lang="it-IT" sz="2400" b="1" u="sng" dirty="0">
                <a:solidFill>
                  <a:srgbClr val="FF0000"/>
                </a:solidFill>
              </a:rPr>
              <a:t>DPO</a:t>
            </a:r>
            <a:r>
              <a:rPr lang="it-IT" sz="2400" b="1" u="sng" dirty="0"/>
              <a:t>?</a:t>
            </a:r>
          </a:p>
        </p:txBody>
      </p:sp>
      <p:pic>
        <p:nvPicPr>
          <p:cNvPr id="8" name="Picture 2" descr="Risultati immagini per omino vigile">
            <a:extLst>
              <a:ext uri="{FF2B5EF4-FFF2-40B4-BE49-F238E27FC236}">
                <a16:creationId xmlns="" xmlns:a16="http://schemas.microsoft.com/office/drawing/2014/main" id="{4F78BE01-9AD6-4033-A5E2-C480AAC8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872208" cy="216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73EA423F-07BE-4B8B-BD0B-74B86DBA5790}"/>
              </a:ext>
            </a:extLst>
          </p:cNvPr>
          <p:cNvSpPr txBox="1"/>
          <p:nvPr/>
        </p:nvSpPr>
        <p:spPr>
          <a:xfrm>
            <a:off x="467544" y="22768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Un </a:t>
            </a:r>
            <a:r>
              <a:rPr lang="it-IT" b="1" dirty="0">
                <a:solidFill>
                  <a:srgbClr val="C00000"/>
                </a:solidFill>
              </a:rPr>
              <a:t>soggetto interno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alla struttura del titolare o del responsabile del trattamento (es. un dipendente).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2A691FB-2584-4808-8906-7E90537AB439}"/>
              </a:ext>
            </a:extLst>
          </p:cNvPr>
          <p:cNvSpPr txBox="1"/>
          <p:nvPr/>
        </p:nvSpPr>
        <p:spPr>
          <a:xfrm>
            <a:off x="3923928" y="22048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Un </a:t>
            </a:r>
            <a:r>
              <a:rPr lang="it-IT" b="1" dirty="0">
                <a:solidFill>
                  <a:srgbClr val="C00000"/>
                </a:solidFill>
              </a:rPr>
              <a:t>soggetto esterno</a:t>
            </a:r>
            <a:r>
              <a:rPr lang="it-IT" b="1" dirty="0"/>
              <a:t> </a:t>
            </a:r>
            <a:r>
              <a:rPr lang="it-IT" dirty="0"/>
              <a:t>alla struttura del titolare o del responsabile del trattamento che opera in base a un contratto di servizi.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A7303695-4E11-4EA5-B765-9C4C09B56953}"/>
              </a:ext>
            </a:extLst>
          </p:cNvPr>
          <p:cNvSpPr/>
          <p:nvPr/>
        </p:nvSpPr>
        <p:spPr>
          <a:xfrm>
            <a:off x="1619672" y="3933056"/>
            <a:ext cx="48072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u="sng" dirty="0"/>
              <a:t>Quali caratteristiche deve avere il DPO?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B5041359-AAFB-4C90-AA3E-0E7269A197B9}"/>
              </a:ext>
            </a:extLst>
          </p:cNvPr>
          <p:cNvSpPr/>
          <p:nvPr/>
        </p:nvSpPr>
        <p:spPr>
          <a:xfrm>
            <a:off x="251520" y="465313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«</a:t>
            </a:r>
            <a:r>
              <a:rPr lang="it-IT" i="1" dirty="0"/>
              <a:t>Il responsabile della protezione dei dati è designato in funzione delle qualità professionali, in particolare della conoscenza specialistica della normativa e delle prassi in materia di protezione dei dati, e della capacità di assolvere i compiti di cui all'articolo 39</a:t>
            </a:r>
            <a:r>
              <a:rPr lang="it-IT" dirty="0"/>
              <a:t>».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="" xmlns:a16="http://schemas.microsoft.com/office/drawing/2014/main" id="{C97D2A2C-D899-4A1D-8B81-EBC07D4A6367}"/>
              </a:ext>
            </a:extLst>
          </p:cNvPr>
          <p:cNvCxnSpPr/>
          <p:nvPr/>
        </p:nvCxnSpPr>
        <p:spPr>
          <a:xfrm flipH="1">
            <a:off x="3131840" y="1772816"/>
            <a:ext cx="936104" cy="4369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97EAAF5D-7C6B-4F8A-AF9E-C0FB2A39C07E}"/>
              </a:ext>
            </a:extLst>
          </p:cNvPr>
          <p:cNvCxnSpPr/>
          <p:nvPr/>
        </p:nvCxnSpPr>
        <p:spPr>
          <a:xfrm>
            <a:off x="4139952" y="1772816"/>
            <a:ext cx="864096" cy="4369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E9FB4194-931D-44CA-A685-042E1316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32657"/>
            <a:ext cx="2906960" cy="10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="" xmlns:a16="http://schemas.microsoft.com/office/drawing/2014/main" id="{6576B47C-A37B-4C1A-879A-B988742DDDB3}"/>
              </a:ext>
            </a:extLst>
          </p:cNvPr>
          <p:cNvGrpSpPr/>
          <p:nvPr/>
        </p:nvGrpSpPr>
        <p:grpSpPr>
          <a:xfrm>
            <a:off x="539552" y="260648"/>
            <a:ext cx="5256584" cy="1080120"/>
            <a:chOff x="254358" y="3558075"/>
            <a:chExt cx="2455030" cy="936104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="" xmlns:a16="http://schemas.microsoft.com/office/drawing/2014/main" id="{98FAE9B4-0DC9-4566-A96A-819A4473FC2B}"/>
                </a:ext>
              </a:extLst>
            </p:cNvPr>
            <p:cNvSpPr/>
            <p:nvPr/>
          </p:nvSpPr>
          <p:spPr>
            <a:xfrm>
              <a:off x="254358" y="3558075"/>
              <a:ext cx="2455030" cy="808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0D64490C-8718-4262-944C-8C6285B26ABC}"/>
                </a:ext>
              </a:extLst>
            </p:cNvPr>
            <p:cNvSpPr txBox="1"/>
            <p:nvPr/>
          </p:nvSpPr>
          <p:spPr>
            <a:xfrm>
              <a:off x="287989" y="3630083"/>
              <a:ext cx="2376094" cy="864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altLang="it-IT" sz="2400" b="1" u="none" kern="1200" dirty="0"/>
                <a:t>Il responsabile protezione dati 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it-IT" altLang="it-IT" sz="2400" b="1" dirty="0"/>
                <a:t>( Il Data Protection Officer )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it-IT" altLang="it-IT" sz="2400" b="1" u="non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1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852961B-E40B-45A0-94E7-16EC5BF8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8371410" cy="576064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3628404-5F0B-4BD0-9A35-04E15788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16632"/>
            <a:ext cx="2432627" cy="84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0363396-6692-44C6-9BD4-1E078F04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521"/>
          <a:stretch/>
        </p:blipFill>
        <p:spPr>
          <a:xfrm>
            <a:off x="4067944" y="1844824"/>
            <a:ext cx="4464496" cy="158417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4564E593-0A28-49B5-B1D2-59F2FBD821A8}"/>
              </a:ext>
            </a:extLst>
          </p:cNvPr>
          <p:cNvSpPr/>
          <p:nvPr/>
        </p:nvSpPr>
        <p:spPr>
          <a:xfrm>
            <a:off x="611560" y="3501008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/>
              <a:t>Accountability</a:t>
            </a:r>
            <a:r>
              <a:rPr lang="it-IT" sz="2200" dirty="0"/>
              <a:t> significa che, in forza del Regolamento, il titolare del trattamento deve mettere in atto </a:t>
            </a:r>
            <a:r>
              <a:rPr lang="it-IT" sz="2200" b="1" u="sng" dirty="0">
                <a:solidFill>
                  <a:srgbClr val="0070C0"/>
                </a:solidFill>
              </a:rPr>
              <a:t>misure tecniche e organizzative</a:t>
            </a:r>
            <a:r>
              <a:rPr lang="it-IT" sz="2200" b="1" dirty="0">
                <a:solidFill>
                  <a:srgbClr val="0070C0"/>
                </a:solidFill>
              </a:rPr>
              <a:t> </a:t>
            </a:r>
            <a:r>
              <a:rPr lang="it-IT" sz="2200" dirty="0"/>
              <a:t>adeguate </a:t>
            </a:r>
            <a:r>
              <a:rPr lang="it-IT" sz="2200" u="sng" dirty="0"/>
              <a:t>per garantire</a:t>
            </a:r>
            <a:r>
              <a:rPr lang="it-IT" sz="2200" dirty="0"/>
              <a:t>, ed </a:t>
            </a:r>
            <a:r>
              <a:rPr lang="it-IT" sz="2200" u="sng" dirty="0"/>
              <a:t>essere in grado di dimostrare</a:t>
            </a:r>
            <a:r>
              <a:rPr lang="it-IT" sz="2200" dirty="0"/>
              <a:t>, che il trattamento è stato effettuato conformemente al Regolamento.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Per «essere in grado di dimostrare» è bene redigere il Registro dei trattamenti dei dati anche quando non è obbligatorio.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26DC270-FED6-450D-8A28-8A8284CD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A807964-578E-4DE9-B9CE-25805AAC14DE}"/>
              </a:ext>
            </a:extLst>
          </p:cNvPr>
          <p:cNvSpPr txBox="1">
            <a:spLocks/>
          </p:cNvSpPr>
          <p:nvPr/>
        </p:nvSpPr>
        <p:spPr>
          <a:xfrm>
            <a:off x="611560" y="620688"/>
            <a:ext cx="5040560" cy="8640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La filosofia di fondo: Responsabilizzare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181BC24-60E3-4508-A61C-C90C41C50409}"/>
              </a:ext>
            </a:extLst>
          </p:cNvPr>
          <p:cNvSpPr/>
          <p:nvPr/>
        </p:nvSpPr>
        <p:spPr>
          <a:xfrm>
            <a:off x="899592" y="1772816"/>
            <a:ext cx="327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“Accountability e </a:t>
            </a:r>
            <a:r>
              <a:rPr lang="it-IT" dirty="0" err="1"/>
              <a:t>Responsability</a:t>
            </a:r>
            <a:r>
              <a:rPr lang="it-IT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7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7F45A795-72C5-480E-AA99-F1107B35A224}"/>
              </a:ext>
            </a:extLst>
          </p:cNvPr>
          <p:cNvSpPr/>
          <p:nvPr/>
        </p:nvSpPr>
        <p:spPr>
          <a:xfrm>
            <a:off x="251520" y="170080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>
                <a:solidFill>
                  <a:srgbClr val="C00000"/>
                </a:solidFill>
              </a:rPr>
              <a:t>Definizione</a:t>
            </a:r>
          </a:p>
          <a:p>
            <a:pPr algn="just"/>
            <a:r>
              <a:rPr lang="it-IT" sz="2000" b="1" dirty="0"/>
              <a:t>Il Registro del trattamento </a:t>
            </a:r>
            <a:r>
              <a:rPr lang="it-IT" sz="2000" dirty="0"/>
              <a:t>è un nuovo strumento introdotto dal Regolamento Europeo per consentire alle autorità di controllo competenti di monitorare le attività di trattamento dei dati personali effettuate dal Titolare o dal Responsabile del trattamento sotto la propria responsabilità.</a:t>
            </a:r>
          </a:p>
          <a:p>
            <a:pPr algn="ctr"/>
            <a:r>
              <a:rPr lang="it-IT" sz="2000" b="1" u="sng" dirty="0">
                <a:solidFill>
                  <a:srgbClr val="C00000"/>
                </a:solidFill>
              </a:rPr>
              <a:t>Forma</a:t>
            </a:r>
          </a:p>
          <a:p>
            <a:pPr algn="just"/>
            <a:r>
              <a:rPr lang="it-IT" sz="2000" dirty="0"/>
              <a:t>Il Registro del trattamento è da tenersi in forma scritta (anche in formato elettronico),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e va esibito all'autorità di controllo (Garante, Guardia di finanza ecc.) in caso di verifiche. </a:t>
            </a:r>
          </a:p>
          <a:p>
            <a:pPr algn="ctr"/>
            <a:r>
              <a:rPr lang="it-IT" sz="2000" b="1" u="sng" dirty="0">
                <a:solidFill>
                  <a:srgbClr val="C00000"/>
                </a:solidFill>
              </a:rPr>
              <a:t>Finalità</a:t>
            </a:r>
          </a:p>
          <a:p>
            <a:pPr algn="just"/>
            <a:r>
              <a:rPr lang="it-IT" sz="2000" dirty="0"/>
              <a:t>«</a:t>
            </a:r>
            <a:r>
              <a:rPr lang="it-IT" sz="2000" i="1" dirty="0"/>
              <a:t>Per dimostrare che si conforma al presente regolamento, il titolare del trattamento o il responsabile del trattamento dovrebbe tenere, un registro delle attività di trattamento effettuate sotto la sua responsabilità. </a:t>
            </a:r>
            <a:endParaRPr lang="it-IT" sz="2000" dirty="0"/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918C6879-9BA0-495B-BCDD-F8E6CD2598A4}"/>
              </a:ext>
            </a:extLst>
          </p:cNvPr>
          <p:cNvSpPr txBox="1">
            <a:spLocks/>
          </p:cNvSpPr>
          <p:nvPr/>
        </p:nvSpPr>
        <p:spPr>
          <a:xfrm>
            <a:off x="467544" y="332656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Il Registro del trattamento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000FBEB-6325-45CA-A6F3-9C40306F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32657"/>
            <a:ext cx="2906960" cy="10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con angoli arrotondati 18">
            <a:extLst>
              <a:ext uri="{FF2B5EF4-FFF2-40B4-BE49-F238E27FC236}">
                <a16:creationId xmlns="" xmlns:a16="http://schemas.microsoft.com/office/drawing/2014/main" id="{46363229-33A8-449D-88BE-A7CBEA2E6389}"/>
              </a:ext>
            </a:extLst>
          </p:cNvPr>
          <p:cNvSpPr/>
          <p:nvPr/>
        </p:nvSpPr>
        <p:spPr>
          <a:xfrm>
            <a:off x="179512" y="2780928"/>
            <a:ext cx="8640960" cy="144016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egnaposto contenuto 1">
            <a:extLst>
              <a:ext uri="{FF2B5EF4-FFF2-40B4-BE49-F238E27FC236}">
                <a16:creationId xmlns="" xmlns:a16="http://schemas.microsoft.com/office/drawing/2014/main" id="{3EFD29F9-F372-4AB1-91A9-6A51DBACFA63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625851" cy="482289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1017D78-A7DE-469B-BF4C-688CF039AE04}"/>
              </a:ext>
            </a:extLst>
          </p:cNvPr>
          <p:cNvGrpSpPr/>
          <p:nvPr/>
        </p:nvGrpSpPr>
        <p:grpSpPr>
          <a:xfrm>
            <a:off x="251520" y="4365104"/>
            <a:ext cx="8496944" cy="1224136"/>
            <a:chOff x="2709389" y="641"/>
            <a:chExt cx="6612299" cy="808507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="" xmlns:a16="http://schemas.microsoft.com/office/drawing/2014/main" id="{64B099F4-CD0A-4711-B719-BCE2A5F81BDE}"/>
                </a:ext>
              </a:extLst>
            </p:cNvPr>
            <p:cNvSpPr/>
            <p:nvPr/>
          </p:nvSpPr>
          <p:spPr>
            <a:xfrm>
              <a:off x="2709389" y="641"/>
              <a:ext cx="6612299" cy="808507"/>
            </a:xfrm>
            <a:prstGeom prst="roundRect">
              <a:avLst/>
            </a:prstGeom>
            <a:solidFill>
              <a:schemeClr val="bg2">
                <a:lumMod val="75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asellaDiTesto 5">
              <a:extLst>
                <a:ext uri="{FF2B5EF4-FFF2-40B4-BE49-F238E27FC236}">
                  <a16:creationId xmlns="" xmlns:a16="http://schemas.microsoft.com/office/drawing/2014/main" id="{CEB36C1E-6FDE-4A8E-AFBC-C6E80054E302}"/>
                </a:ext>
              </a:extLst>
            </p:cNvPr>
            <p:cNvSpPr txBox="1"/>
            <p:nvPr/>
          </p:nvSpPr>
          <p:spPr>
            <a:xfrm>
              <a:off x="2821461" y="40109"/>
              <a:ext cx="6388154" cy="729571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indent="-457200" defTabSz="711200">
                <a:lnSpc>
                  <a:spcPct val="9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endParaRPr lang="it-IT" sz="1600" b="0" u="none" kern="1200" dirty="0"/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DDA040D9-67B0-435D-9D3F-1AAAD98F19DC}"/>
              </a:ext>
            </a:extLst>
          </p:cNvPr>
          <p:cNvSpPr/>
          <p:nvPr/>
        </p:nvSpPr>
        <p:spPr>
          <a:xfrm>
            <a:off x="467544" y="4437112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Si consiglia a tutti i titolari di trattamento di redigere il Registro, </a:t>
            </a:r>
            <a:r>
              <a:rPr lang="it-IT" sz="2200" b="1" dirty="0">
                <a:solidFill>
                  <a:srgbClr val="FF0000"/>
                </a:solidFill>
              </a:rPr>
              <a:t>anche quando non obbligati</a:t>
            </a:r>
            <a:r>
              <a:rPr lang="it-IT" sz="2200" b="1" dirty="0"/>
              <a:t>, inserendo in esso ogni elemento utile, anche oltre a quelli minimi previsti dalle norme.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E088726B-8071-4CE5-93DE-D99743623BFE}"/>
              </a:ext>
            </a:extLst>
          </p:cNvPr>
          <p:cNvGrpSpPr/>
          <p:nvPr/>
        </p:nvGrpSpPr>
        <p:grpSpPr>
          <a:xfrm>
            <a:off x="251520" y="2924944"/>
            <a:ext cx="8496944" cy="1224136"/>
            <a:chOff x="2899494" y="641"/>
            <a:chExt cx="6382726" cy="8085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Rettangolo con angoli arrotondati 8">
              <a:extLst>
                <a:ext uri="{FF2B5EF4-FFF2-40B4-BE49-F238E27FC236}">
                  <a16:creationId xmlns="" xmlns:a16="http://schemas.microsoft.com/office/drawing/2014/main" id="{C71E1C99-8099-4D9F-87C4-8408FEA5BEA4}"/>
                </a:ext>
              </a:extLst>
            </p:cNvPr>
            <p:cNvSpPr/>
            <p:nvPr/>
          </p:nvSpPr>
          <p:spPr>
            <a:xfrm>
              <a:off x="2899494" y="641"/>
              <a:ext cx="6367768" cy="808507"/>
            </a:xfrm>
            <a:prstGeom prst="roundRect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asellaDiTesto 9">
              <a:extLst>
                <a:ext uri="{FF2B5EF4-FFF2-40B4-BE49-F238E27FC236}">
                  <a16:creationId xmlns="" xmlns:a16="http://schemas.microsoft.com/office/drawing/2014/main" id="{050216A6-33EB-4109-9885-ACDC3372189D}"/>
                </a:ext>
              </a:extLst>
            </p:cNvPr>
            <p:cNvSpPr txBox="1"/>
            <p:nvPr/>
          </p:nvSpPr>
          <p:spPr>
            <a:xfrm>
              <a:off x="2953919" y="40109"/>
              <a:ext cx="6328301" cy="7295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it-IT" sz="1600" b="0" u="none" kern="1200" dirty="0"/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CA864529-1B10-4604-8E4D-E0A9328BCDE1}"/>
              </a:ext>
            </a:extLst>
          </p:cNvPr>
          <p:cNvSpPr/>
          <p:nvPr/>
        </p:nvSpPr>
        <p:spPr>
          <a:xfrm>
            <a:off x="251520" y="2852936"/>
            <a:ext cx="842493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La tenuta del registro è utile per una </a:t>
            </a:r>
            <a:r>
              <a:rPr lang="it-IT" sz="2200" b="1" dirty="0"/>
              <a:t>completa ricognizione e valutazione dei trattamenti svolti e quindi finalizzata anche all'analisi del rischio e ad una corretta pianificazione dei trattamenti</a:t>
            </a:r>
            <a:r>
              <a:rPr lang="it-IT" sz="2200" dirty="0"/>
              <a:t>.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94ED223B-AE06-40D3-B183-1E0B8CA5A1D6}"/>
              </a:ext>
            </a:extLst>
          </p:cNvPr>
          <p:cNvGrpSpPr/>
          <p:nvPr/>
        </p:nvGrpSpPr>
        <p:grpSpPr>
          <a:xfrm>
            <a:off x="179512" y="620688"/>
            <a:ext cx="8640960" cy="2016224"/>
            <a:chOff x="2709389" y="641"/>
            <a:chExt cx="6612299" cy="808507"/>
          </a:xfrm>
          <a:solidFill>
            <a:schemeClr val="bg2">
              <a:lumMod val="75000"/>
            </a:schemeClr>
          </a:solidFill>
        </p:grpSpPr>
        <p:sp>
          <p:nvSpPr>
            <p:cNvPr id="13" name="Rettangolo con angoli arrotondati 12">
              <a:extLst>
                <a:ext uri="{FF2B5EF4-FFF2-40B4-BE49-F238E27FC236}">
                  <a16:creationId xmlns="" xmlns:a16="http://schemas.microsoft.com/office/drawing/2014/main" id="{59789B0F-5193-4026-B9C8-E4AE190B95E8}"/>
                </a:ext>
              </a:extLst>
            </p:cNvPr>
            <p:cNvSpPr/>
            <p:nvPr/>
          </p:nvSpPr>
          <p:spPr>
            <a:xfrm>
              <a:off x="2709389" y="641"/>
              <a:ext cx="6612299" cy="808507"/>
            </a:xfrm>
            <a:prstGeom prst="roundRect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2CA84180-69FD-459C-A528-DB9D43E2C919}"/>
                </a:ext>
              </a:extLst>
            </p:cNvPr>
            <p:cNvSpPr txBox="1"/>
            <p:nvPr/>
          </p:nvSpPr>
          <p:spPr>
            <a:xfrm>
              <a:off x="2748857" y="40109"/>
              <a:ext cx="6533363" cy="7295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endParaRPr lang="it-IT" sz="1600" b="0" u="none" kern="1200" dirty="0"/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EC92CA34-78F7-4CA1-BF3C-CEB4A052F88B}"/>
              </a:ext>
            </a:extLst>
          </p:cNvPr>
          <p:cNvSpPr/>
          <p:nvPr/>
        </p:nvSpPr>
        <p:spPr>
          <a:xfrm>
            <a:off x="323528" y="692696"/>
            <a:ext cx="8352928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Il </a:t>
            </a:r>
            <a:r>
              <a:rPr lang="it-IT" sz="2200" b="1" dirty="0"/>
              <a:t>registro delle attività di trattamento</a:t>
            </a:r>
            <a:r>
              <a:rPr lang="it-IT" sz="2200" dirty="0"/>
              <a:t> è previsto dall'art. 30  del R.E. che </a:t>
            </a:r>
            <a:r>
              <a:rPr lang="it-IT" sz="2200" b="1" dirty="0"/>
              <a:t>lo rende obbligatorio </a:t>
            </a:r>
            <a:r>
              <a:rPr lang="it-IT" sz="2200" dirty="0"/>
              <a:t>per le imprese o organizzazioni con </a:t>
            </a:r>
            <a:r>
              <a:rPr lang="it-IT" sz="2200" dirty="0">
                <a:solidFill>
                  <a:srgbClr val="FF0000"/>
                </a:solidFill>
              </a:rPr>
              <a:t>più di 250 dipendenti</a:t>
            </a:r>
            <a:r>
              <a:rPr lang="it-IT" sz="2200" dirty="0"/>
              <a:t> e in tutti i casi in cui il</a:t>
            </a:r>
            <a:r>
              <a:rPr lang="it-IT" sz="2200" b="1" dirty="0"/>
              <a:t> trattamento dei dati personali  presenta un rischio per i diritti e le libertà</a:t>
            </a:r>
            <a:r>
              <a:rPr lang="it-IT" sz="2200" dirty="0"/>
              <a:t> dell’interessato, o includa il trattamento di categorie </a:t>
            </a:r>
            <a:r>
              <a:rPr lang="it-IT" sz="2200" b="1" dirty="0"/>
              <a:t>particolari di dati  personali</a:t>
            </a:r>
            <a:r>
              <a:rPr lang="it-IT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2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75D229D-313B-4E3C-BECA-C96DC6051A37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70567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L’obbligo di notifica di una violazione   dei dati personali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0ED90D-0FA0-45C9-9800-58EE6DD8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16632"/>
            <a:ext cx="2402904" cy="8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57572FC-C2B7-44EF-8470-04182EC7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781889" cy="259228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50ACF9A-DA28-4F6C-8C53-B1737EBED801}"/>
              </a:ext>
            </a:extLst>
          </p:cNvPr>
          <p:cNvSpPr/>
          <p:nvPr/>
        </p:nvSpPr>
        <p:spPr>
          <a:xfrm>
            <a:off x="2483768" y="4437112"/>
            <a:ext cx="6264696" cy="1785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>
                <a:alpha val="68000"/>
              </a:srgb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Si stabilisce l’obbligo per tutti i Titolari del trattamento di effettuare la </a:t>
            </a:r>
            <a:r>
              <a:rPr lang="it-IT" sz="2200" b="1" dirty="0"/>
              <a:t>notifica della violazione all’autorità di controllo entro72</a:t>
            </a:r>
            <a:r>
              <a:rPr lang="it-IT" sz="2200" dirty="0"/>
              <a:t> ore ma soltanto se ritengono probabile che da tale violazione derivino rischi per i diritti e le libertà degli interessati</a:t>
            </a:r>
          </a:p>
        </p:txBody>
      </p:sp>
    </p:spTree>
    <p:extLst>
      <p:ext uri="{BB962C8B-B14F-4D97-AF65-F5344CB8AC3E}">
        <p14:creationId xmlns:p14="http://schemas.microsoft.com/office/powerpoint/2010/main" val="16457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CECAE323-89C6-40B0-B044-3C116EDBD2CA}"/>
              </a:ext>
            </a:extLst>
          </p:cNvPr>
          <p:cNvSpPr txBox="1">
            <a:spLocks/>
          </p:cNvSpPr>
          <p:nvPr/>
        </p:nvSpPr>
        <p:spPr>
          <a:xfrm>
            <a:off x="323528" y="1844824"/>
            <a:ext cx="8624888" cy="48228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2773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Obblighi </a:t>
            </a:r>
            <a:r>
              <a:rPr lang="it-IT" altLang="it-IT" u="sng" dirty="0"/>
              <a:t>di  </a:t>
            </a:r>
            <a:r>
              <a:rPr lang="it-IT" altLang="it-IT" b="1" u="sng" dirty="0"/>
              <a:t>informare e eventualmente raccogliere il  consenso </a:t>
            </a:r>
            <a:r>
              <a:rPr lang="it-IT" altLang="it-IT" dirty="0"/>
              <a:t>al trattamento dei dati personali (quali dati, come trattati, per quanto tempo, ecc.);</a:t>
            </a:r>
          </a:p>
          <a:p>
            <a:pPr marL="592773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L’obbligo di </a:t>
            </a:r>
            <a:r>
              <a:rPr lang="it-IT" altLang="it-IT" b="1" u="sng" dirty="0"/>
              <a:t>valutare il rischio </a:t>
            </a:r>
            <a:r>
              <a:rPr lang="it-IT" altLang="it-IT" dirty="0"/>
              <a:t>connesso al trattamento dei dati e l’impatto negativo sugli interessati in caso di violazione;</a:t>
            </a:r>
          </a:p>
          <a:p>
            <a:pPr marL="592773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La predisposizione di misure tecniche per garantire la sicurezza dei dati, cioè contro la possibilità di violazione (</a:t>
            </a:r>
            <a:r>
              <a:rPr lang="it-IT" altLang="it-IT" b="1" dirty="0"/>
              <a:t>data breach</a:t>
            </a:r>
            <a:r>
              <a:rPr lang="it-IT" altLang="it-IT" dirty="0"/>
              <a:t>), o di uso improprio</a:t>
            </a:r>
          </a:p>
          <a:p>
            <a:pPr marL="592773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Alcuni criteri generali per i sistemi informatici, per rispettare le norme:  «</a:t>
            </a:r>
            <a:r>
              <a:rPr lang="it-IT" altLang="it-IT" b="1" dirty="0"/>
              <a:t>privacy by design</a:t>
            </a:r>
            <a:r>
              <a:rPr lang="it-IT" altLang="it-IT" dirty="0"/>
              <a:t>» e «</a:t>
            </a:r>
            <a:r>
              <a:rPr lang="it-IT" altLang="it-IT" b="1" dirty="0"/>
              <a:t>privacy by default</a:t>
            </a:r>
            <a:r>
              <a:rPr lang="it-IT" altLang="it-IT" dirty="0"/>
              <a:t>»</a:t>
            </a:r>
          </a:p>
          <a:p>
            <a:pPr marL="592773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L’</a:t>
            </a:r>
            <a:r>
              <a:rPr lang="it-IT" altLang="it-IT" b="1" dirty="0"/>
              <a:t>obbligo di notificare </a:t>
            </a:r>
            <a:r>
              <a:rPr lang="it-IT" altLang="it-IT" dirty="0"/>
              <a:t>agli interessati</a:t>
            </a:r>
            <a:r>
              <a:rPr lang="it-IT" altLang="it-IT" b="1" dirty="0"/>
              <a:t>, </a:t>
            </a:r>
            <a:r>
              <a:rPr lang="it-IT" altLang="it-IT" dirty="0"/>
              <a:t>entro le 72 ore successive, la violazione dei dati subita </a:t>
            </a:r>
          </a:p>
          <a:p>
            <a:pPr marL="592773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Redazione e mantenimento di un </a:t>
            </a:r>
            <a:r>
              <a:rPr lang="it-IT" altLang="it-IT" b="1" dirty="0"/>
              <a:t>«registro dei trattamenti</a:t>
            </a:r>
            <a:r>
              <a:rPr lang="it-IT" altLang="it-IT" dirty="0"/>
              <a:t>»</a:t>
            </a:r>
          </a:p>
          <a:p>
            <a:pPr marL="341313">
              <a:defRPr/>
            </a:pPr>
            <a:endParaRPr lang="it-IT" alt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70117393-FEBB-4616-B664-4BC1A894D315}"/>
              </a:ext>
            </a:extLst>
          </p:cNvPr>
          <p:cNvSpPr txBox="1">
            <a:spLocks/>
          </p:cNvSpPr>
          <p:nvPr/>
        </p:nvSpPr>
        <p:spPr>
          <a:xfrm>
            <a:off x="467544" y="908720"/>
            <a:ext cx="561662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Riepilogando gli obblighi e gli  adempimenti: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3FF0CDF-E673-45D5-B740-40CBFD70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88640"/>
            <a:ext cx="2690936" cy="93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6B41CAA1-C76A-4EA5-B3E4-C83B341B228A}"/>
              </a:ext>
            </a:extLst>
          </p:cNvPr>
          <p:cNvSpPr/>
          <p:nvPr/>
        </p:nvSpPr>
        <p:spPr>
          <a:xfrm>
            <a:off x="539552" y="1988840"/>
            <a:ext cx="84969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</a:t>
            </a:r>
            <a:r>
              <a:rPr lang="it-IT" sz="2400" b="1" dirty="0"/>
              <a:t>GDPR</a:t>
            </a:r>
            <a:r>
              <a:rPr lang="it-IT" sz="2400" dirty="0"/>
              <a:t>, acronimo di General Data Protection Regulation, è il nuovo regolamento europeo con cui si definiscono i diritti dei cittadini europei circa il </a:t>
            </a:r>
            <a:r>
              <a:rPr lang="it-IT" sz="2400" b="1" dirty="0"/>
              <a:t>trattamento dei propri dati personali</a:t>
            </a:r>
            <a:r>
              <a:rPr lang="it-IT" sz="2400" dirty="0"/>
              <a:t> da parte delle aziende. </a:t>
            </a:r>
          </a:p>
          <a:p>
            <a:endParaRPr lang="it-IT" sz="2400" dirty="0"/>
          </a:p>
          <a:p>
            <a:r>
              <a:rPr lang="it-IT" sz="2400" dirty="0"/>
              <a:t>Il regolamento è già in vigore dal 2016 ed è diventato pienamente operativo </a:t>
            </a:r>
            <a:r>
              <a:rPr lang="it-IT" sz="2400" b="1" dirty="0"/>
              <a:t>a decorrere dal 25 maggio 2018.</a:t>
            </a:r>
            <a:endParaRPr lang="it-IT" sz="2400" dirty="0"/>
          </a:p>
          <a:p>
            <a:endParaRPr lang="it-IT" sz="2400" dirty="0"/>
          </a:p>
          <a:p>
            <a:endParaRPr lang="it-IT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17256D-B326-46FC-8629-2B2919D9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32657"/>
            <a:ext cx="2978968" cy="103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197F080A-C0DB-4CEA-9A56-8C6146E585FB}"/>
              </a:ext>
            </a:extLst>
          </p:cNvPr>
          <p:cNvGrpSpPr/>
          <p:nvPr/>
        </p:nvGrpSpPr>
        <p:grpSpPr>
          <a:xfrm>
            <a:off x="755576" y="620688"/>
            <a:ext cx="2455030" cy="808507"/>
            <a:chOff x="289292" y="2"/>
            <a:chExt cx="2455030" cy="808507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="" xmlns:a16="http://schemas.microsoft.com/office/drawing/2014/main" id="{9E4EF65D-DDE5-4811-8117-A1EA6103B731}"/>
                </a:ext>
              </a:extLst>
            </p:cNvPr>
            <p:cNvSpPr/>
            <p:nvPr/>
          </p:nvSpPr>
          <p:spPr>
            <a:xfrm>
              <a:off x="289292" y="2"/>
              <a:ext cx="2455030" cy="808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asellaDiTesto 4">
              <a:extLst>
                <a:ext uri="{FF2B5EF4-FFF2-40B4-BE49-F238E27FC236}">
                  <a16:creationId xmlns="" xmlns:a16="http://schemas.microsoft.com/office/drawing/2014/main" id="{1C975857-5386-4DDD-B8AD-FEDF48C546D9}"/>
                </a:ext>
              </a:extLst>
            </p:cNvPr>
            <p:cNvSpPr txBox="1"/>
            <p:nvPr/>
          </p:nvSpPr>
          <p:spPr>
            <a:xfrm>
              <a:off x="328760" y="39470"/>
              <a:ext cx="2376094" cy="729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altLang="it-IT" sz="2400" b="1" u="none" kern="1200" dirty="0"/>
                <a:t>I nuovi diritti dell’Interessato</a:t>
              </a:r>
              <a:endParaRPr lang="it-IT" sz="2400" b="1" u="none" kern="1200" dirty="0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7504430-EBDB-4B5C-B8C2-BC42F540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8468D23B-D372-47C5-A2C0-0D43010F8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8526104" cy="47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F1A36A5-987F-43EA-B42E-7FF35D942C98}"/>
              </a:ext>
            </a:extLst>
          </p:cNvPr>
          <p:cNvSpPr txBox="1">
            <a:spLocks/>
          </p:cNvSpPr>
          <p:nvPr/>
        </p:nvSpPr>
        <p:spPr>
          <a:xfrm>
            <a:off x="611560" y="836712"/>
            <a:ext cx="4032448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Nella pratica: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41BFE4-A70B-4E40-BFC7-3CCD2A09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16632"/>
            <a:ext cx="2402904" cy="8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A7B2AEAB-B22E-46C4-BA6C-3F88D5D073B1}"/>
              </a:ext>
            </a:extLst>
          </p:cNvPr>
          <p:cNvSpPr/>
          <p:nvPr/>
        </p:nvSpPr>
        <p:spPr>
          <a:xfrm>
            <a:off x="179512" y="1701644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b="1" dirty="0"/>
              <a:t> </a:t>
            </a:r>
            <a:r>
              <a:rPr lang="it-IT" sz="2000" b="1" dirty="0"/>
              <a:t>Obblighi organizzativi e burocratici. </a:t>
            </a:r>
            <a:r>
              <a:rPr lang="it-IT" sz="2000" dirty="0"/>
              <a:t>Si consiglia di adempiere questi obblighi collaborando attivamente con l’assistenza clienti offerta da 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</a:rPr>
              <a:t>Italsoluzioni</a:t>
            </a:r>
            <a:r>
              <a:rPr lang="it-IT" sz="2200" dirty="0"/>
              <a:t> </a:t>
            </a:r>
            <a:r>
              <a:rPr lang="it-IT" sz="2000" dirty="0"/>
              <a:t>così da predisporre documenti standard per raccolta consenso degli interessati, predisporre informative sulla privacy, tenere il registro dei trattamenti, ecc.</a:t>
            </a:r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/>
              <a:t> Misure di sicurezza informatiche </a:t>
            </a:r>
            <a:r>
              <a:rPr lang="it-IT" sz="2000" dirty="0"/>
              <a:t>che non riguardano specificatamente la parte applicativa di Business, bensì </a:t>
            </a:r>
            <a:r>
              <a:rPr lang="it-IT" sz="2000" b="1" dirty="0"/>
              <a:t>l’infrastruttura informatica su cui Business viene utilizzato: si tratta di misure e configurazioni di tipo sistemistico</a:t>
            </a:r>
            <a:r>
              <a:rPr lang="it-IT" sz="2000" dirty="0"/>
              <a:t>, legate all’uso dei sistemi operativi, dei database, delle reti</a:t>
            </a:r>
            <a:r>
              <a:rPr lang="it-IT" sz="2200" dirty="0"/>
              <a:t>. 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</a:rPr>
              <a:t>Italsoluzioni</a:t>
            </a:r>
            <a:r>
              <a:rPr lang="it-IT" sz="2200" dirty="0"/>
              <a:t> </a:t>
            </a:r>
            <a:r>
              <a:rPr lang="it-IT" sz="2000" dirty="0"/>
              <a:t>offre una attività di consulenza che saprà dare consigli/indicazioni in questa materia, indicando o impostando le configurazioni più opportune. </a:t>
            </a:r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/>
              <a:t>Funzionalità arricchite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</a:rPr>
              <a:t>Business Cube </a:t>
            </a:r>
            <a:r>
              <a:rPr lang="it-IT" sz="2000" dirty="0"/>
              <a:t>che consentono meglio agli utenti di gestire i dati personali </a:t>
            </a:r>
            <a:r>
              <a:rPr lang="it-IT" sz="2000" u="sng" dirty="0"/>
              <a:t>nel solco dei principi generali stabiliti dal GDPR. </a:t>
            </a:r>
          </a:p>
        </p:txBody>
      </p:sp>
    </p:spTree>
    <p:extLst>
      <p:ext uri="{BB962C8B-B14F-4D97-AF65-F5344CB8AC3E}">
        <p14:creationId xmlns:p14="http://schemas.microsoft.com/office/powerpoint/2010/main" val="11367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3000">
              <a:schemeClr val="accent1">
                <a:lumMod val="0"/>
                <a:lumOff val="100000"/>
              </a:schemeClr>
            </a:gs>
            <a:gs pos="74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ED3F0A1-3F54-4222-9B58-0B3ABFD1EC7D}"/>
              </a:ext>
            </a:extLst>
          </p:cNvPr>
          <p:cNvSpPr txBox="1">
            <a:spLocks/>
          </p:cNvSpPr>
          <p:nvPr/>
        </p:nvSpPr>
        <p:spPr>
          <a:xfrm>
            <a:off x="323528" y="260648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Nella pratica:</a:t>
            </a:r>
          </a:p>
        </p:txBody>
      </p:sp>
      <p:sp>
        <p:nvSpPr>
          <p:cNvPr id="3" name="Rettangolo arrotondato 7">
            <a:extLst>
              <a:ext uri="{FF2B5EF4-FFF2-40B4-BE49-F238E27FC236}">
                <a16:creationId xmlns="" xmlns:a16="http://schemas.microsoft.com/office/drawing/2014/main" id="{616F26FA-DCDC-4AC2-A231-439185DE6B9C}"/>
              </a:ext>
            </a:extLst>
          </p:cNvPr>
          <p:cNvSpPr/>
          <p:nvPr/>
        </p:nvSpPr>
        <p:spPr>
          <a:xfrm>
            <a:off x="251520" y="1988840"/>
            <a:ext cx="2931670" cy="810964"/>
          </a:xfrm>
          <a:prstGeom prst="roundRect">
            <a:avLst>
              <a:gd name="adj" fmla="val 102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u="none" kern="1200" dirty="0"/>
              <a:t>Potenziamento password </a:t>
            </a:r>
          </a:p>
        </p:txBody>
      </p:sp>
      <p:sp>
        <p:nvSpPr>
          <p:cNvPr id="5" name="Rettangolo arrotondato 13">
            <a:extLst>
              <a:ext uri="{FF2B5EF4-FFF2-40B4-BE49-F238E27FC236}">
                <a16:creationId xmlns="" xmlns:a16="http://schemas.microsoft.com/office/drawing/2014/main" id="{07E7E6A1-E211-4A14-928E-C8B26DB6D2E0}"/>
              </a:ext>
            </a:extLst>
          </p:cNvPr>
          <p:cNvSpPr/>
          <p:nvPr/>
        </p:nvSpPr>
        <p:spPr>
          <a:xfrm>
            <a:off x="323528" y="4293096"/>
            <a:ext cx="2880320" cy="504055"/>
          </a:xfrm>
          <a:prstGeom prst="roundRect">
            <a:avLst>
              <a:gd name="adj" fmla="val 8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43741"/>
              <a:satOff val="-4006"/>
              <a:lumOff val="-719"/>
              <a:alphaOff val="0"/>
            </a:schemeClr>
          </a:fillRef>
          <a:effectRef idx="0">
            <a:schemeClr val="accent5">
              <a:hueOff val="-343741"/>
              <a:satOff val="-4006"/>
              <a:lumOff val="-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u="none" kern="1200" dirty="0"/>
              <a:t>Potenziamento log</a:t>
            </a:r>
          </a:p>
        </p:txBody>
      </p:sp>
      <p:sp>
        <p:nvSpPr>
          <p:cNvPr id="6" name="Rettangolo arrotondato 15">
            <a:extLst>
              <a:ext uri="{FF2B5EF4-FFF2-40B4-BE49-F238E27FC236}">
                <a16:creationId xmlns="" xmlns:a16="http://schemas.microsoft.com/office/drawing/2014/main" id="{01E82A2D-8F29-4A54-9AC9-4D480F07C7F0}"/>
              </a:ext>
            </a:extLst>
          </p:cNvPr>
          <p:cNvSpPr/>
          <p:nvPr/>
        </p:nvSpPr>
        <p:spPr>
          <a:xfrm>
            <a:off x="323528" y="5445224"/>
            <a:ext cx="2952328" cy="4809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8321"/>
              <a:satOff val="-5341"/>
              <a:lumOff val="-959"/>
              <a:alphaOff val="0"/>
            </a:schemeClr>
          </a:fillRef>
          <a:effectRef idx="0">
            <a:schemeClr val="accent5">
              <a:hueOff val="-458321"/>
              <a:satOff val="-5341"/>
              <a:lumOff val="-9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u="none" kern="1200" dirty="0"/>
              <a:t>Funzione di anonimizzazione</a:t>
            </a:r>
          </a:p>
        </p:txBody>
      </p:sp>
      <p:sp>
        <p:nvSpPr>
          <p:cNvPr id="9" name="Rettangolo arrotondato 37">
            <a:extLst>
              <a:ext uri="{FF2B5EF4-FFF2-40B4-BE49-F238E27FC236}">
                <a16:creationId xmlns="" xmlns:a16="http://schemas.microsoft.com/office/drawing/2014/main" id="{14C5D9D6-368E-4AFF-8AD7-A81EEDFA48D2}"/>
              </a:ext>
            </a:extLst>
          </p:cNvPr>
          <p:cNvSpPr/>
          <p:nvPr/>
        </p:nvSpPr>
        <p:spPr>
          <a:xfrm>
            <a:off x="3347864" y="1988840"/>
            <a:ext cx="5483501" cy="786972"/>
          </a:xfrm>
          <a:prstGeom prst="roundRect">
            <a:avLst>
              <a:gd name="adj" fmla="val 66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43741"/>
              <a:satOff val="-4006"/>
              <a:lumOff val="-719"/>
              <a:alphaOff val="0"/>
            </a:schemeClr>
          </a:fillRef>
          <a:effectRef idx="0">
            <a:schemeClr val="accent5">
              <a:hueOff val="-343741"/>
              <a:satOff val="-4006"/>
              <a:lumOff val="-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it-IT" altLang="it-IT" sz="1200" dirty="0">
                <a:solidFill>
                  <a:schemeClr val="tx1"/>
                </a:solidFill>
              </a:rPr>
              <a:t>Potenziamento Gestione autenticazione login</a:t>
            </a:r>
          </a:p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it-IT" altLang="it-IT" sz="1200" dirty="0">
                <a:solidFill>
                  <a:schemeClr val="tx1"/>
                </a:solidFill>
              </a:rPr>
              <a:t>Cambio periodico (già presente). Tempo di inattività + ripristino password. Numero tentativi falliti</a:t>
            </a:r>
          </a:p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it-IT" altLang="it-IT" sz="1200" dirty="0">
                <a:solidFill>
                  <a:schemeClr val="tx1"/>
                </a:solidFill>
              </a:rPr>
              <a:t>Impossibilità di usare le ultime «10» </a:t>
            </a:r>
            <a:r>
              <a:rPr lang="it-IT" altLang="it-IT" sz="1200" dirty="0" err="1">
                <a:solidFill>
                  <a:schemeClr val="tx1"/>
                </a:solidFill>
              </a:rPr>
              <a:t>pw</a:t>
            </a:r>
            <a:endParaRPr lang="it-IT" altLang="it-IT" sz="1200" dirty="0">
              <a:solidFill>
                <a:schemeClr val="tx1"/>
              </a:solidFill>
            </a:endParaRPr>
          </a:p>
        </p:txBody>
      </p:sp>
      <p:sp>
        <p:nvSpPr>
          <p:cNvPr id="11" name="Rettangolo arrotondato 30">
            <a:extLst>
              <a:ext uri="{FF2B5EF4-FFF2-40B4-BE49-F238E27FC236}">
                <a16:creationId xmlns="" xmlns:a16="http://schemas.microsoft.com/office/drawing/2014/main" id="{0891E009-39CD-4807-889C-C3BBABC9081B}"/>
              </a:ext>
            </a:extLst>
          </p:cNvPr>
          <p:cNvSpPr/>
          <p:nvPr/>
        </p:nvSpPr>
        <p:spPr>
          <a:xfrm>
            <a:off x="3347864" y="4221088"/>
            <a:ext cx="5513336" cy="792088"/>
          </a:xfrm>
          <a:prstGeom prst="roundRect">
            <a:avLst>
              <a:gd name="adj" fmla="val 47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43741"/>
              <a:satOff val="-4006"/>
              <a:lumOff val="-719"/>
              <a:alphaOff val="0"/>
            </a:schemeClr>
          </a:fillRef>
          <a:effectRef idx="0">
            <a:schemeClr val="accent5">
              <a:hueOff val="-343741"/>
              <a:satOff val="-4006"/>
              <a:lumOff val="-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it-IT" altLang="it-IT" sz="1200" dirty="0">
                <a:solidFill>
                  <a:schemeClr val="tx1"/>
                </a:solidFill>
              </a:rPr>
              <a:t>Potenziamento log su modifica ai dati da parte degli operatori o da procedure (inserimento, modifiche chiare su tabelle dati personali)</a:t>
            </a:r>
          </a:p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it-IT" altLang="it-IT" sz="1200" dirty="0">
                <a:solidFill>
                  <a:schemeClr val="tx1"/>
                </a:solidFill>
              </a:rPr>
              <a:t>Log di accesso e disconnessione a Business e ai singoli programmi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="" xmlns:a16="http://schemas.microsoft.com/office/drawing/2014/main" id="{CE6A8C1D-D0AC-42FC-8FA4-6C037AC290EE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8280920" cy="64807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1800" b="1" dirty="0">
                <a:solidFill>
                  <a:schemeClr val="bg1"/>
                </a:solidFill>
              </a:rPr>
              <a:t>Ricordando proprietà già esistenti in Business o apportando nuovi aggiornamenti introdotti per adeguare Business a quanto previsto dal GDPR: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7" name="Rettangolo arrotondato 13">
            <a:extLst>
              <a:ext uri="{FF2B5EF4-FFF2-40B4-BE49-F238E27FC236}">
                <a16:creationId xmlns="" xmlns:a16="http://schemas.microsoft.com/office/drawing/2014/main" id="{978AF6A2-8AF7-473C-AC91-AFA6AD439C2F}"/>
              </a:ext>
            </a:extLst>
          </p:cNvPr>
          <p:cNvSpPr/>
          <p:nvPr/>
        </p:nvSpPr>
        <p:spPr>
          <a:xfrm>
            <a:off x="251520" y="3212976"/>
            <a:ext cx="2880320" cy="504055"/>
          </a:xfrm>
          <a:prstGeom prst="roundRect">
            <a:avLst>
              <a:gd name="adj" fmla="val 8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43741"/>
              <a:satOff val="-4006"/>
              <a:lumOff val="-719"/>
              <a:alphaOff val="0"/>
            </a:schemeClr>
          </a:fillRef>
          <a:effectRef idx="0">
            <a:schemeClr val="accent5">
              <a:hueOff val="-343741"/>
              <a:satOff val="-4006"/>
              <a:lumOff val="-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u="none" kern="1200" dirty="0"/>
              <a:t>Gestione Operatori</a:t>
            </a:r>
          </a:p>
        </p:txBody>
      </p:sp>
      <p:sp>
        <p:nvSpPr>
          <p:cNvPr id="18" name="Rettangolo arrotondato 37">
            <a:extLst>
              <a:ext uri="{FF2B5EF4-FFF2-40B4-BE49-F238E27FC236}">
                <a16:creationId xmlns="" xmlns:a16="http://schemas.microsoft.com/office/drawing/2014/main" id="{6210E584-ED58-46B7-8045-2E3E66BCD2F9}"/>
              </a:ext>
            </a:extLst>
          </p:cNvPr>
          <p:cNvSpPr/>
          <p:nvPr/>
        </p:nvSpPr>
        <p:spPr>
          <a:xfrm>
            <a:off x="3275856" y="3140968"/>
            <a:ext cx="5483501" cy="786972"/>
          </a:xfrm>
          <a:prstGeom prst="roundRect">
            <a:avLst>
              <a:gd name="adj" fmla="val 66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43741"/>
              <a:satOff val="-4006"/>
              <a:lumOff val="-719"/>
              <a:alphaOff val="0"/>
            </a:schemeClr>
          </a:fillRef>
          <a:effectRef idx="0">
            <a:schemeClr val="accent5">
              <a:hueOff val="-343741"/>
              <a:satOff val="-4006"/>
              <a:lumOff val="-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it-IT" altLang="it-IT" sz="1200" dirty="0">
                <a:solidFill>
                  <a:schemeClr val="tx1"/>
                </a:solidFill>
              </a:rPr>
              <a:t>Ogni operatore entra in Business con propria password (già presente)</a:t>
            </a:r>
          </a:p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it-IT" altLang="it-IT" sz="1200" dirty="0">
                <a:solidFill>
                  <a:schemeClr val="tx1"/>
                </a:solidFill>
              </a:rPr>
              <a:t>Abilitazione a Ditte e a programmi definiti dall’Amministrator (già presente)</a:t>
            </a:r>
          </a:p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it-IT" altLang="it-IT" sz="1200" dirty="0">
                <a:solidFill>
                  <a:schemeClr val="tx1"/>
                </a:solidFill>
              </a:rPr>
              <a:t>Formazione sul blocco utente da inserire quando si rende necessario e comunque ad ogni allontanamento dal PC</a:t>
            </a:r>
          </a:p>
        </p:txBody>
      </p:sp>
      <p:sp>
        <p:nvSpPr>
          <p:cNvPr id="20" name="Rettangolo arrotondato 30">
            <a:extLst>
              <a:ext uri="{FF2B5EF4-FFF2-40B4-BE49-F238E27FC236}">
                <a16:creationId xmlns="" xmlns:a16="http://schemas.microsoft.com/office/drawing/2014/main" id="{EEFB5E40-7DD2-49C5-8F69-44C1965E7A98}"/>
              </a:ext>
            </a:extLst>
          </p:cNvPr>
          <p:cNvSpPr/>
          <p:nvPr/>
        </p:nvSpPr>
        <p:spPr>
          <a:xfrm>
            <a:off x="3347864" y="5301208"/>
            <a:ext cx="5513336" cy="792088"/>
          </a:xfrm>
          <a:prstGeom prst="roundRect">
            <a:avLst>
              <a:gd name="adj" fmla="val 47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43741"/>
              <a:satOff val="-4006"/>
              <a:lumOff val="-719"/>
              <a:alphaOff val="0"/>
            </a:schemeClr>
          </a:fillRef>
          <a:effectRef idx="0">
            <a:schemeClr val="accent5">
              <a:hueOff val="-343741"/>
              <a:satOff val="-4006"/>
              <a:lumOff val="-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357188" lvl="2" indent="-31273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it-IT" altLang="it-IT" sz="1200">
                <a:solidFill>
                  <a:schemeClr val="tx1"/>
                </a:solidFill>
              </a:rPr>
              <a:t>Consente di creare un Database di Business anonimizzato</a:t>
            </a:r>
            <a:endParaRPr lang="it-IT" altLang="it-IT" sz="1200" dirty="0">
              <a:solidFill>
                <a:schemeClr val="tx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725A2EC9-D9AB-431A-902A-D11082C5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9019"/>
            <a:ext cx="2258888" cy="7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  <p:bldP spid="17" grpId="0" animBg="1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5299C571-CF5C-4120-BD91-D8512455E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11"/>
          <a:stretch/>
        </p:blipFill>
        <p:spPr>
          <a:xfrm>
            <a:off x="2267744" y="2492896"/>
            <a:ext cx="6480720" cy="3775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CFB47D-7468-478B-9BE9-5D2D4D6B8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32656"/>
            <a:ext cx="2402904" cy="8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3730A43-468B-44CF-927F-5651B38F1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6632"/>
            <a:ext cx="5400600" cy="23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9">
            <a:extLst>
              <a:ext uri="{FF2B5EF4-FFF2-40B4-BE49-F238E27FC236}">
                <a16:creationId xmlns="" xmlns:a16="http://schemas.microsoft.com/office/drawing/2014/main" id="{00E7D706-4912-4C78-ABFF-3213A7AF5306}"/>
              </a:ext>
            </a:extLst>
          </p:cNvPr>
          <p:cNvSpPr/>
          <p:nvPr/>
        </p:nvSpPr>
        <p:spPr>
          <a:xfrm>
            <a:off x="251520" y="1772816"/>
            <a:ext cx="3240360" cy="165618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87482"/>
              <a:satOff val="-8011"/>
              <a:lumOff val="-1439"/>
              <a:alphaOff val="0"/>
            </a:schemeClr>
          </a:fillRef>
          <a:effectRef idx="0">
            <a:schemeClr val="accent5">
              <a:hueOff val="-687482"/>
              <a:satOff val="-8011"/>
              <a:lumOff val="-14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u="none" kern="1200" dirty="0"/>
              <a:t>Uno studio atto ad ottenere un quadro completo </a:t>
            </a:r>
            <a:r>
              <a:rPr lang="it-IT" sz="2000" dirty="0"/>
              <a:t> delle attività di trattamento dei dati per finalità, categorie dei dati e degli interessati.</a:t>
            </a:r>
            <a:endParaRPr lang="it-IT" sz="2000" u="none" kern="1200" dirty="0"/>
          </a:p>
        </p:txBody>
      </p:sp>
      <p:sp>
        <p:nvSpPr>
          <p:cNvPr id="3" name="Rettangolo arrotondato 19">
            <a:extLst>
              <a:ext uri="{FF2B5EF4-FFF2-40B4-BE49-F238E27FC236}">
                <a16:creationId xmlns="" xmlns:a16="http://schemas.microsoft.com/office/drawing/2014/main" id="{DE2A45B4-0D96-43C4-930D-A70BECD35786}"/>
              </a:ext>
            </a:extLst>
          </p:cNvPr>
          <p:cNvSpPr/>
          <p:nvPr/>
        </p:nvSpPr>
        <p:spPr>
          <a:xfrm>
            <a:off x="5076056" y="1844824"/>
            <a:ext cx="3024336" cy="113971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87482"/>
              <a:satOff val="-8011"/>
              <a:lumOff val="-1439"/>
              <a:alphaOff val="0"/>
            </a:schemeClr>
          </a:fillRef>
          <a:effectRef idx="0">
            <a:schemeClr val="accent5">
              <a:hueOff val="-687482"/>
              <a:satOff val="-8011"/>
              <a:lumOff val="-14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u="none" kern="1200" dirty="0"/>
              <a:t>Produzione </a:t>
            </a:r>
            <a:r>
              <a:rPr lang="it-IT" sz="2000" dirty="0"/>
              <a:t>delle diverse </a:t>
            </a:r>
            <a:r>
              <a:rPr lang="it-IT" sz="2000" u="none" kern="1200" dirty="0"/>
              <a:t> informative e raccolta del consenso dove necessario</a:t>
            </a:r>
          </a:p>
        </p:txBody>
      </p:sp>
      <p:sp>
        <p:nvSpPr>
          <p:cNvPr id="4" name="Rettangolo arrotondato 15">
            <a:extLst>
              <a:ext uri="{FF2B5EF4-FFF2-40B4-BE49-F238E27FC236}">
                <a16:creationId xmlns="" xmlns:a16="http://schemas.microsoft.com/office/drawing/2014/main" id="{DF380B62-148D-49D1-BBDB-7A3CF15EF93E}"/>
              </a:ext>
            </a:extLst>
          </p:cNvPr>
          <p:cNvSpPr/>
          <p:nvPr/>
        </p:nvSpPr>
        <p:spPr>
          <a:xfrm>
            <a:off x="323528" y="3573016"/>
            <a:ext cx="3528392" cy="136815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8321"/>
              <a:satOff val="-5341"/>
              <a:lumOff val="-959"/>
              <a:alphaOff val="0"/>
            </a:schemeClr>
          </a:fillRef>
          <a:effectRef idx="0">
            <a:schemeClr val="accent5">
              <a:hueOff val="-458321"/>
              <a:satOff val="-5341"/>
              <a:lumOff val="-9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dirty="0"/>
              <a:t>Redazione del Registro dei trattamenti con relative valutazioni di impatto e analisi dei rischi ecc.</a:t>
            </a:r>
            <a:endParaRPr lang="it-IT" sz="2000" u="none" kern="1200" dirty="0"/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A9414E23-E659-4D7E-A8ED-47EA698EE89A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5832648" cy="79208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200" b="1" dirty="0">
                <a:solidFill>
                  <a:schemeClr val="bg1"/>
                </a:solidFill>
              </a:rPr>
              <a:t>Con il supporto ai clienti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it-IT" sz="2400" b="1" dirty="0">
                <a:solidFill>
                  <a:schemeClr val="bg1"/>
                </a:solidFill>
              </a:rPr>
              <a:t>Italsoluzioni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200" b="1" dirty="0">
                <a:solidFill>
                  <a:schemeClr val="bg1"/>
                </a:solidFill>
              </a:rPr>
              <a:t>offre: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885183-E61D-416C-A10A-A0F92499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88640"/>
            <a:ext cx="2618928" cy="91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arrotondato 19">
            <a:extLst>
              <a:ext uri="{FF2B5EF4-FFF2-40B4-BE49-F238E27FC236}">
                <a16:creationId xmlns="" xmlns:a16="http://schemas.microsoft.com/office/drawing/2014/main" id="{4D4EBA69-00A0-4F88-92DF-EB5835EA0B9E}"/>
              </a:ext>
            </a:extLst>
          </p:cNvPr>
          <p:cNvSpPr/>
          <p:nvPr/>
        </p:nvSpPr>
        <p:spPr>
          <a:xfrm>
            <a:off x="4067944" y="4725144"/>
            <a:ext cx="4752528" cy="151216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87482"/>
              <a:satOff val="-8011"/>
              <a:lumOff val="-1439"/>
              <a:alphaOff val="0"/>
            </a:schemeClr>
          </a:fillRef>
          <a:effectRef idx="0">
            <a:schemeClr val="accent5">
              <a:hueOff val="-687482"/>
              <a:satOff val="-8011"/>
              <a:lumOff val="-14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r>
              <a:rPr lang="it-IT" sz="2000" dirty="0"/>
              <a:t>Pianificazione delle attività di controllo, istruzione e formazione periodica  del personale, aggiornamento e adeguamento della documentazione con cadenza annuale.</a:t>
            </a:r>
          </a:p>
        </p:txBody>
      </p:sp>
      <p:sp>
        <p:nvSpPr>
          <p:cNvPr id="9" name="Rettangolo arrotondato 19">
            <a:extLst>
              <a:ext uri="{FF2B5EF4-FFF2-40B4-BE49-F238E27FC236}">
                <a16:creationId xmlns="" xmlns:a16="http://schemas.microsoft.com/office/drawing/2014/main" id="{AB11AE08-D18C-476D-87CA-6F4E7B30E9F4}"/>
              </a:ext>
            </a:extLst>
          </p:cNvPr>
          <p:cNvSpPr/>
          <p:nvPr/>
        </p:nvSpPr>
        <p:spPr>
          <a:xfrm>
            <a:off x="5076056" y="3501008"/>
            <a:ext cx="3168352" cy="113971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87482"/>
              <a:satOff val="-8011"/>
              <a:lumOff val="-1439"/>
              <a:alphaOff val="0"/>
            </a:schemeClr>
          </a:fillRef>
          <a:effectRef idx="0">
            <a:schemeClr val="accent5">
              <a:hueOff val="-687482"/>
              <a:satOff val="-8011"/>
              <a:lumOff val="-14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76" tIns="137276" rIns="137276" bIns="1372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dirty="0"/>
              <a:t>Intervento e adeguamento dei dispositivi </a:t>
            </a:r>
            <a:r>
              <a:rPr lang="it-IT" sz="2000" u="none" kern="1200" dirty="0"/>
              <a:t> informatici e delle procedure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="" xmlns:a16="http://schemas.microsoft.com/office/drawing/2014/main" id="{C0675C74-DE9E-4642-B364-73BD6D7628C8}"/>
              </a:ext>
            </a:extLst>
          </p:cNvPr>
          <p:cNvSpPr/>
          <p:nvPr/>
        </p:nvSpPr>
        <p:spPr>
          <a:xfrm>
            <a:off x="3923928" y="234888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ngolare in su 13">
            <a:extLst>
              <a:ext uri="{FF2B5EF4-FFF2-40B4-BE49-F238E27FC236}">
                <a16:creationId xmlns="" xmlns:a16="http://schemas.microsoft.com/office/drawing/2014/main" id="{BC66C5BE-2134-4A86-99DF-0092827EE0C2}"/>
              </a:ext>
            </a:extLst>
          </p:cNvPr>
          <p:cNvSpPr/>
          <p:nvPr/>
        </p:nvSpPr>
        <p:spPr>
          <a:xfrm rot="5400000">
            <a:off x="2375756" y="5121188"/>
            <a:ext cx="504056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="" xmlns:a16="http://schemas.microsoft.com/office/drawing/2014/main" id="{13936186-0C2B-4C98-A1A9-293DF7A18FEB}"/>
              </a:ext>
            </a:extLst>
          </p:cNvPr>
          <p:cNvSpPr/>
          <p:nvPr/>
        </p:nvSpPr>
        <p:spPr>
          <a:xfrm>
            <a:off x="6516216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sinistra 15">
            <a:extLst>
              <a:ext uri="{FF2B5EF4-FFF2-40B4-BE49-F238E27FC236}">
                <a16:creationId xmlns="" xmlns:a16="http://schemas.microsoft.com/office/drawing/2014/main" id="{60175061-37C8-49CC-9776-39B3AE0B8364}"/>
              </a:ext>
            </a:extLst>
          </p:cNvPr>
          <p:cNvSpPr/>
          <p:nvPr/>
        </p:nvSpPr>
        <p:spPr>
          <a:xfrm>
            <a:off x="4211960" y="4005064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1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9569BBC-8B0E-4C55-BD15-2BC085D7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" y="1844824"/>
            <a:ext cx="9062880" cy="448115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="" xmlns:a16="http://schemas.microsoft.com/office/drawing/2014/main" id="{CA4D4ED5-8199-4C45-8209-E9D3D749D172}"/>
              </a:ext>
            </a:extLst>
          </p:cNvPr>
          <p:cNvSpPr txBox="1">
            <a:spLocks/>
          </p:cNvSpPr>
          <p:nvPr/>
        </p:nvSpPr>
        <p:spPr>
          <a:xfrm>
            <a:off x="323528" y="980728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Il Nuovo impianto sanzionatorio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522D844-8E72-4ACE-9CB3-F4D93184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32657"/>
            <a:ext cx="2762944" cy="9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06D4A464-2B93-488F-8B0A-86EE478D8C24}"/>
              </a:ext>
            </a:extLst>
          </p:cNvPr>
          <p:cNvSpPr/>
          <p:nvPr/>
        </p:nvSpPr>
        <p:spPr>
          <a:xfrm>
            <a:off x="395536" y="2060848"/>
            <a:ext cx="813690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1. Le violazioni agli obblighi in capo alle imprese (20 articoli su 49) sono punite 	fino a 10 milioni di euro o fino al 2% del fatturato mondiale annuo.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ACA6BCB-0923-458C-AEE0-C0C1FACD0DA2}"/>
              </a:ext>
            </a:extLst>
          </p:cNvPr>
          <p:cNvSpPr/>
          <p:nvPr/>
        </p:nvSpPr>
        <p:spPr>
          <a:xfrm>
            <a:off x="467544" y="357301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Ad esempio: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la violazione dell’obbligo di tenuta del registro dei trattamenti;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la mancata valutazione d’impatto DPIA (Data Protection Impact Analysis)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l’omessa consultazione preventiva dell’Autorità;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l’omessa notifica di data breach;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l’omessa nomina del DPO;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l’omessa adozione di misure di sicurezza adeguate.</a:t>
            </a:r>
          </a:p>
          <a:p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5BC6E71-1CAF-4497-B545-8B29BDBD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32657"/>
            <a:ext cx="2762944" cy="9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="" xmlns:a16="http://schemas.microsoft.com/office/drawing/2014/main" id="{E33543A9-5A20-489D-8BF9-F5EE79184B45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Le sanzioni amministrative pecuniarie </a:t>
            </a:r>
          </a:p>
        </p:txBody>
      </p:sp>
    </p:spTree>
    <p:extLst>
      <p:ext uri="{BB962C8B-B14F-4D97-AF65-F5344CB8AC3E}">
        <p14:creationId xmlns:p14="http://schemas.microsoft.com/office/powerpoint/2010/main" val="15118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9DCF143-2A22-4AB8-848B-A7FEEB961884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Le sanzioni amministrative pecuniarie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EE0CEFDC-F1AA-4FA6-B75E-E72EFF4201AF}"/>
              </a:ext>
            </a:extLst>
          </p:cNvPr>
          <p:cNvSpPr/>
          <p:nvPr/>
        </p:nvSpPr>
        <p:spPr>
          <a:xfrm>
            <a:off x="395536" y="357301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Ad esempio: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 principi di base del trattamento, comprese le condizioni relative al consenso;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 diritti degli interessati;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 trasferimenti di dati personali a un destinatario in un paese terzo o un'organizzazione internazionale;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l'inosservanza di un ordine, di una limitazione provvisoria o definitiva di trattamento o di un ordine di sospensione dei flussi di dati dell'autorità di controllo.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B03198D-D8C9-48C3-96BB-85CA71143573}"/>
              </a:ext>
            </a:extLst>
          </p:cNvPr>
          <p:cNvSpPr/>
          <p:nvPr/>
        </p:nvSpPr>
        <p:spPr>
          <a:xfrm>
            <a:off x="287016" y="1988840"/>
            <a:ext cx="824542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2. Gli altri 29 articoli puniscono fino a 20 milioni di euro o fino al 4 % del fatturato mondiale annuo la violazione dei principi del regolamento e dei diritti degli interessati.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0BC630E-AB54-435C-BA3E-408D892A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32657"/>
            <a:ext cx="2762944" cy="9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6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DCB3633-CD53-4149-9C37-6C318FE00FA6}"/>
              </a:ext>
            </a:extLst>
          </p:cNvPr>
          <p:cNvSpPr/>
          <p:nvPr/>
        </p:nvSpPr>
        <p:spPr>
          <a:xfrm>
            <a:off x="467544" y="2276872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www.italsoluzioni.com</a:t>
            </a:r>
            <a:endParaRPr lang="it-IT" sz="3200" b="1" dirty="0">
              <a:solidFill>
                <a:srgbClr val="0070C0"/>
              </a:solidFill>
            </a:endParaRPr>
          </a:p>
          <a:p>
            <a:endParaRPr lang="it-IT" sz="2400" b="1" dirty="0"/>
          </a:p>
          <a:p>
            <a:r>
              <a:rPr lang="it-IT" sz="2400" b="1" dirty="0"/>
              <a:t>Nella pagina «L’azienda» -«Area Clienti»</a:t>
            </a:r>
          </a:p>
          <a:p>
            <a:r>
              <a:rPr lang="it-IT" sz="2400" b="1" dirty="0"/>
              <a:t>								 -         GDPR E </a:t>
            </a:r>
            <a:r>
              <a:rPr lang="it-IT" sz="2400" b="1" dirty="0" err="1"/>
              <a:t>Fatturaz</a:t>
            </a:r>
            <a:r>
              <a:rPr lang="it-IT" sz="2400" b="1" dirty="0"/>
              <a:t>. elettronica</a:t>
            </a:r>
          </a:p>
          <a:p>
            <a:pPr algn="ctr"/>
            <a:endParaRPr lang="it-IT" sz="2400" dirty="0"/>
          </a:p>
          <a:p>
            <a:pPr algn="ctr"/>
            <a:r>
              <a:rPr lang="it-IT" sz="2000" i="1" dirty="0"/>
              <a:t>oppure</a:t>
            </a:r>
          </a:p>
          <a:p>
            <a:pPr algn="ctr"/>
            <a:endParaRPr lang="it-IT" sz="2400" b="1" dirty="0"/>
          </a:p>
          <a:p>
            <a:r>
              <a:rPr lang="it-IT" sz="2400" dirty="0">
                <a:hlinkClick r:id="rId3"/>
              </a:rPr>
              <a:t>http://italsoluzioni.dyndns.org:8000/Fatturazione%20elettronica/</a:t>
            </a:r>
            <a:r>
              <a:rPr lang="it-IT" sz="2400" dirty="0"/>
              <a:t>      </a:t>
            </a:r>
          </a:p>
          <a:p>
            <a:endParaRPr lang="it-IT" sz="2400" b="1" dirty="0"/>
          </a:p>
          <a:p>
            <a:r>
              <a:rPr lang="it-IT" sz="2000" i="1" dirty="0">
                <a:solidFill>
                  <a:srgbClr val="002060"/>
                </a:solidFill>
              </a:rPr>
              <a:t>Provvederemo a recepire sulla documentazione ogni eventuale aggiornamento normativo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189572F-1EA6-4A7B-A04A-D1EFEE8F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60648"/>
            <a:ext cx="4001268" cy="13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813D9BCE-1AB3-408D-BF8F-48FC56367528}"/>
              </a:ext>
            </a:extLst>
          </p:cNvPr>
          <p:cNvSpPr/>
          <p:nvPr/>
        </p:nvSpPr>
        <p:spPr>
          <a:xfrm>
            <a:off x="611560" y="1916832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presentazione la potrete visionare sul nostro sito: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E6112C2-630F-44E3-8D02-DD905DC95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5" y="3501008"/>
            <a:ext cx="576064" cy="5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F115E4C3-850C-44AA-8035-4DC5127C51B1}"/>
              </a:ext>
            </a:extLst>
          </p:cNvPr>
          <p:cNvSpPr/>
          <p:nvPr/>
        </p:nvSpPr>
        <p:spPr>
          <a:xfrm>
            <a:off x="1835696" y="2132856"/>
            <a:ext cx="579209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/>
              <a:t>Grazie per l’attenzione</a:t>
            </a:r>
          </a:p>
          <a:p>
            <a:endParaRPr lang="it-IT" sz="280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9812F8D-A66B-43CB-A23F-460C2107749D}"/>
              </a:ext>
            </a:extLst>
          </p:cNvPr>
          <p:cNvSpPr/>
          <p:nvPr/>
        </p:nvSpPr>
        <p:spPr>
          <a:xfrm>
            <a:off x="899592" y="342900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Lo staff di Italsoluzioni Srl  rimane a vostra completa  disposizione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C23282B-315A-40F1-BBF8-133F8698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260648"/>
            <a:ext cx="41284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EE0A1981-854E-4155-9AA0-81B1297E2FA3}"/>
              </a:ext>
            </a:extLst>
          </p:cNvPr>
          <p:cNvSpPr/>
          <p:nvPr/>
        </p:nvSpPr>
        <p:spPr>
          <a:xfrm>
            <a:off x="1043608" y="5157192"/>
            <a:ext cx="71287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ITALSOLUZIONI s.r.l. - </a:t>
            </a:r>
            <a:r>
              <a:rPr lang="it-IT" dirty="0"/>
              <a:t>Via Giuseppe Ungaretti, 7 – 14053 Canelli (AT)- </a:t>
            </a:r>
          </a:p>
          <a:p>
            <a:pPr algn="ctr"/>
            <a:r>
              <a:rPr lang="it-IT" sz="2000" b="1" dirty="0"/>
              <a:t>Tel 0141-831014</a:t>
            </a:r>
          </a:p>
          <a:p>
            <a:pPr algn="ctr"/>
            <a:r>
              <a:rPr lang="it-IT" b="1" dirty="0"/>
              <a:t>mail</a:t>
            </a:r>
            <a:r>
              <a:rPr lang="it-IT" b="1" dirty="0">
                <a:solidFill>
                  <a:srgbClr val="0070C0"/>
                </a:solidFill>
              </a:rPr>
              <a:t>:  </a:t>
            </a:r>
            <a:r>
              <a:rPr lang="it-IT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info@italsoluzioni.com</a:t>
            </a:r>
            <a:r>
              <a:rPr lang="it-IT" b="1" dirty="0">
                <a:solidFill>
                  <a:srgbClr val="0070C0"/>
                </a:solidFill>
              </a:rPr>
              <a:t>   </a:t>
            </a:r>
            <a:r>
              <a:rPr lang="it-IT" b="1" dirty="0"/>
              <a:t>sito:  </a:t>
            </a:r>
            <a:r>
              <a:rPr lang="it-IT" sz="2000" b="1" dirty="0"/>
              <a:t>www.italsoluzioni.com</a:t>
            </a:r>
          </a:p>
        </p:txBody>
      </p:sp>
    </p:spTree>
    <p:extLst>
      <p:ext uri="{BB962C8B-B14F-4D97-AF65-F5344CB8AC3E}">
        <p14:creationId xmlns:p14="http://schemas.microsoft.com/office/powerpoint/2010/main" val="36717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1C8173ED-B468-401C-A14E-49E7993B70F9}"/>
              </a:ext>
            </a:extLst>
          </p:cNvPr>
          <p:cNvSpPr/>
          <p:nvPr/>
        </p:nvSpPr>
        <p:spPr>
          <a:xfrm>
            <a:off x="827584" y="20608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Questo Regolamento ha effetti legali diretti in tutti gli Stati Membri.</a:t>
            </a:r>
          </a:p>
          <a:p>
            <a:endParaRPr lang="it-IT" sz="2400" dirty="0"/>
          </a:p>
          <a:p>
            <a:r>
              <a:rPr lang="it-IT" sz="2400" dirty="0"/>
              <a:t>A differenza della direttiva, </a:t>
            </a:r>
            <a:r>
              <a:rPr lang="it-IT" sz="2400" b="1" dirty="0"/>
              <a:t>non deve essere recepito a livello nazionale.</a:t>
            </a:r>
          </a:p>
          <a:p>
            <a:endParaRPr lang="it-IT" sz="2400" b="1" dirty="0"/>
          </a:p>
          <a:p>
            <a:r>
              <a:rPr lang="it-IT" sz="2400" dirty="0"/>
              <a:t>Nell'articolo 4 del GDPR vengono fornite le definizioni di «</a:t>
            </a:r>
            <a:r>
              <a:rPr lang="it-IT" sz="2400" b="1" dirty="0"/>
              <a:t>Dato personale</a:t>
            </a:r>
            <a:r>
              <a:rPr lang="it-IT" sz="2400" dirty="0"/>
              <a:t>» e di  «</a:t>
            </a:r>
            <a:r>
              <a:rPr lang="it-IT" sz="2400" b="1" dirty="0"/>
              <a:t>Trattamento di un dato</a:t>
            </a:r>
            <a:r>
              <a:rPr lang="it-IT" sz="2400" dirty="0"/>
              <a:t>».</a:t>
            </a:r>
          </a:p>
          <a:p>
            <a:r>
              <a:rPr lang="it-IT" sz="2400" dirty="0"/>
              <a:t>Vediamo le relative definizioni. </a:t>
            </a:r>
          </a:p>
          <a:p>
            <a:endParaRPr lang="it-IT" sz="2400" b="1" dirty="0"/>
          </a:p>
          <a:p>
            <a:endParaRPr lang="it-IT" sz="2400" b="1" dirty="0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D6F041D0-6882-4F97-99B5-3A10E7A6A084}"/>
              </a:ext>
            </a:extLst>
          </p:cNvPr>
          <p:cNvSpPr/>
          <p:nvPr/>
        </p:nvSpPr>
        <p:spPr>
          <a:xfrm>
            <a:off x="755576" y="836712"/>
            <a:ext cx="4272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Lo strumento del Regolamento: </a:t>
            </a:r>
          </a:p>
          <a:p>
            <a:r>
              <a:rPr lang="it-IT" sz="2400" b="1" dirty="0"/>
              <a:t>Efficacia diretta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A9A0E02-B5FA-4C36-A2ED-CF736C48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32656"/>
            <a:ext cx="3339008" cy="11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6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2A82250-E723-4BAB-B88D-2151CC11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32656"/>
            <a:ext cx="3339008" cy="11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556192E5-ADF2-4796-905B-BD0655E67F83}"/>
              </a:ext>
            </a:extLst>
          </p:cNvPr>
          <p:cNvSpPr txBox="1"/>
          <p:nvPr/>
        </p:nvSpPr>
        <p:spPr>
          <a:xfrm>
            <a:off x="323528" y="177281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Ai fini del regolamento per "</a:t>
            </a:r>
            <a:r>
              <a:rPr lang="it-IT" sz="2200" b="1" dirty="0"/>
              <a:t>dato personale</a:t>
            </a:r>
            <a:r>
              <a:rPr lang="it-IT" sz="2200" dirty="0"/>
              <a:t>” si intende qualsiasi informazione riguardante una persona fisica identificata o identificabile ("interessato");</a:t>
            </a:r>
          </a:p>
          <a:p>
            <a:pPr algn="just"/>
            <a:r>
              <a:rPr lang="it-IT" sz="2200" dirty="0"/>
              <a:t>Si considera identificabile la persona fisica che può essere identificata, direttamente o indirettamente, con particolare riferimento a un identificativo come ad esempio:</a:t>
            </a:r>
          </a:p>
          <a:p>
            <a:pPr algn="just"/>
            <a:r>
              <a:rPr lang="it-IT" sz="2200" dirty="0"/>
              <a:t> </a:t>
            </a:r>
          </a:p>
          <a:p>
            <a:pPr algn="just"/>
            <a:r>
              <a:rPr lang="it-IT" sz="2200" dirty="0"/>
              <a:t>	</a:t>
            </a:r>
            <a:endParaRPr lang="it-IT" sz="2200" b="1" dirty="0"/>
          </a:p>
          <a:p>
            <a:endParaRPr lang="it-IT" sz="1600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A2574420-56E6-48C8-A5A4-16D2C9AEA99F}"/>
              </a:ext>
            </a:extLst>
          </p:cNvPr>
          <p:cNvSpPr/>
          <p:nvPr/>
        </p:nvSpPr>
        <p:spPr>
          <a:xfrm>
            <a:off x="395536" y="1052736"/>
            <a:ext cx="443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COSA SI INTENDE PER DATO PERSONALE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D206D25-59FF-4F50-BF07-E3D2165B3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068" y="4797152"/>
            <a:ext cx="1923931" cy="152909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7CAD4350-4AFE-400E-933B-D60332C35E6E}"/>
              </a:ext>
            </a:extLst>
          </p:cNvPr>
          <p:cNvSpPr/>
          <p:nvPr/>
        </p:nvSpPr>
        <p:spPr>
          <a:xfrm>
            <a:off x="395536" y="3789040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nome e cognome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indirizzo di casa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indirizzo email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data di nascita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luogo di nascita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numero di telefono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account </a:t>
            </a:r>
            <a:r>
              <a:rPr lang="it-IT" dirty="0" err="1">
                <a:latin typeface="&amp;quot"/>
              </a:rPr>
              <a:t>name</a:t>
            </a:r>
            <a:r>
              <a:rPr lang="it-IT" dirty="0">
                <a:latin typeface="&amp;quot"/>
              </a:rPr>
              <a:t> o nickname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numero di targa del veicolo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&amp;quot"/>
              </a:rPr>
              <a:t>Eccetera ….</a:t>
            </a:r>
            <a:br>
              <a:rPr lang="it-IT" dirty="0">
                <a:latin typeface="&amp;quot"/>
              </a:rPr>
            </a:br>
            <a:r>
              <a:rPr lang="it-IT" dirty="0">
                <a:solidFill>
                  <a:srgbClr val="757575"/>
                </a:solidFill>
                <a:latin typeface="&amp;quot"/>
              </a:rPr>
              <a:t/>
            </a:r>
            <a:br>
              <a:rPr lang="it-IT" dirty="0">
                <a:solidFill>
                  <a:srgbClr val="757575"/>
                </a:solidFill>
                <a:latin typeface="&amp;quot"/>
              </a:rPr>
            </a:br>
            <a:r>
              <a:rPr lang="it-IT" dirty="0">
                <a:solidFill>
                  <a:srgbClr val="757575"/>
                </a:solidFill>
                <a:latin typeface="&amp;quot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2A82250-E723-4BAB-B88D-2151CC11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32656"/>
            <a:ext cx="3339008" cy="11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8EE91BB-6BC5-48C4-A197-D33B58F78312}"/>
              </a:ext>
            </a:extLst>
          </p:cNvPr>
          <p:cNvSpPr/>
          <p:nvPr/>
        </p:nvSpPr>
        <p:spPr>
          <a:xfrm>
            <a:off x="755576" y="1772816"/>
            <a:ext cx="7488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Qualsiasi attività di </a:t>
            </a:r>
            <a:r>
              <a:rPr lang="it-IT" sz="2200" b="1" dirty="0"/>
              <a:t>gestione del dato </a:t>
            </a:r>
            <a:r>
              <a:rPr lang="it-IT" sz="2200" dirty="0"/>
              <a:t>come: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la raccolta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la conservazione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la modifica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la consultazione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la comunicazione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la cancellazione</a:t>
            </a:r>
          </a:p>
          <a:p>
            <a:endParaRPr lang="it-IT" sz="1000" dirty="0"/>
          </a:p>
          <a:p>
            <a:r>
              <a:rPr lang="it-IT" sz="2200" dirty="0"/>
              <a:t>Su qualsiasi supporto:</a:t>
            </a:r>
          </a:p>
          <a:p>
            <a:endParaRPr lang="it-IT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 informatico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cartaceo o analogico,</a:t>
            </a:r>
          </a:p>
          <a:p>
            <a:endParaRPr lang="it-IT" sz="2200" dirty="0"/>
          </a:p>
          <a:p>
            <a:r>
              <a:rPr lang="it-IT" sz="2200" dirty="0"/>
              <a:t>sia attraverso operatori sia con processi automatizzati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C828FAB7-5C38-472C-A561-77A0222A57AF}"/>
              </a:ext>
            </a:extLst>
          </p:cNvPr>
          <p:cNvSpPr/>
          <p:nvPr/>
        </p:nvSpPr>
        <p:spPr>
          <a:xfrm>
            <a:off x="827584" y="1052736"/>
            <a:ext cx="4270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Cos’è il trattamento di un dato? </a:t>
            </a:r>
          </a:p>
        </p:txBody>
      </p:sp>
    </p:spTree>
    <p:extLst>
      <p:ext uri="{BB962C8B-B14F-4D97-AF65-F5344CB8AC3E}">
        <p14:creationId xmlns:p14="http://schemas.microsoft.com/office/powerpoint/2010/main" val="11520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A7B721C-B7B2-4CE9-BD07-6B495389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977347" cy="424847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="" xmlns:a16="http://schemas.microsoft.com/office/drawing/2014/main" id="{527C6C87-F7CF-4A8D-AE42-90FAA1224FA4}"/>
              </a:ext>
            </a:extLst>
          </p:cNvPr>
          <p:cNvSpPr txBox="1">
            <a:spLocks/>
          </p:cNvSpPr>
          <p:nvPr/>
        </p:nvSpPr>
        <p:spPr>
          <a:xfrm>
            <a:off x="395536" y="836712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   Principi  su cui si basa il GDPR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218E17D-FEC4-4293-AF84-9B088249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1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B6E1AB4-FC35-4E08-8AC9-CAFBA291A16F}"/>
              </a:ext>
            </a:extLst>
          </p:cNvPr>
          <p:cNvSpPr/>
          <p:nvPr/>
        </p:nvSpPr>
        <p:spPr>
          <a:xfrm>
            <a:off x="251520" y="1556792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r>
              <a:rPr lang="it-IT" dirty="0"/>
              <a:t>Il trattamento è lecito solo quando si fonda su una base di legittimità come il</a:t>
            </a:r>
          </a:p>
          <a:p>
            <a:pPr algn="just"/>
            <a:r>
              <a:rPr lang="it-IT" sz="2200" b="1" dirty="0">
                <a:solidFill>
                  <a:srgbClr val="0070C0"/>
                </a:solidFill>
              </a:rPr>
              <a:t>Consenso: </a:t>
            </a:r>
            <a:r>
              <a:rPr lang="it-IT" dirty="0"/>
              <a:t>l'interessato ha dato il consenso al trattamento dei propri dati personali per uno o più scopi specifici;</a:t>
            </a:r>
          </a:p>
          <a:p>
            <a:pPr algn="just"/>
            <a:r>
              <a:rPr lang="it-IT" sz="2200" b="1" dirty="0">
                <a:solidFill>
                  <a:srgbClr val="0070C0"/>
                </a:solidFill>
              </a:rPr>
              <a:t>Esecuzione contrattuale: </a:t>
            </a:r>
            <a:r>
              <a:rPr lang="it-IT" dirty="0"/>
              <a:t>l'elaborazione è necessaria per l'esecuzione di un contratto di cui l'interessato è parte;</a:t>
            </a:r>
          </a:p>
          <a:p>
            <a:pPr algn="just"/>
            <a:r>
              <a:rPr lang="it-IT" sz="2200" b="1" dirty="0">
                <a:solidFill>
                  <a:srgbClr val="0070C0"/>
                </a:solidFill>
              </a:rPr>
              <a:t>Obbligo legale: </a:t>
            </a:r>
            <a:r>
              <a:rPr lang="it-IT" dirty="0"/>
              <a:t>l'elaborazione è necessaria per adempiere a un obbligo legale a cui è soggetto il responsabile del trattamento;</a:t>
            </a:r>
          </a:p>
          <a:p>
            <a:pPr algn="just"/>
            <a:r>
              <a:rPr lang="it-IT" sz="2200" b="1" dirty="0">
                <a:solidFill>
                  <a:srgbClr val="0070C0"/>
                </a:solidFill>
              </a:rPr>
              <a:t>Interesse vitale delle persone: </a:t>
            </a:r>
            <a:r>
              <a:rPr lang="it-IT" dirty="0"/>
              <a:t>il trattamento è necessario per proteggere gli interessi vitali dell'interessato o di un'altra persona fisica;</a:t>
            </a:r>
          </a:p>
          <a:p>
            <a:pPr algn="just"/>
            <a:r>
              <a:rPr lang="it-IT" sz="2200" b="1" dirty="0">
                <a:solidFill>
                  <a:srgbClr val="0070C0"/>
                </a:solidFill>
              </a:rPr>
              <a:t>Interesse pubblico:</a:t>
            </a:r>
            <a:r>
              <a:rPr lang="it-IT" dirty="0"/>
              <a:t> il trattamento è necessario per l'esecuzione di un compito svolto nell'interesse pubblico o nell'esercizio di pubblici poteri conferiti al responsabile del trattamento;</a:t>
            </a:r>
          </a:p>
          <a:p>
            <a:pPr algn="just"/>
            <a:r>
              <a:rPr lang="it-IT" sz="2200" b="1" dirty="0">
                <a:solidFill>
                  <a:srgbClr val="0070C0"/>
                </a:solidFill>
              </a:rPr>
              <a:t>Interesse legittimo: </a:t>
            </a:r>
            <a:r>
              <a:rPr lang="it-IT" dirty="0"/>
              <a:t>il trattamento è necessario ai fini degli interessi legittimi perseguiti dal responsabile del trattamento o da una terza parte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B514C885-E7BA-48D4-AE8A-0CC6B5166B18}"/>
              </a:ext>
            </a:extLst>
          </p:cNvPr>
          <p:cNvSpPr/>
          <p:nvPr/>
        </p:nvSpPr>
        <p:spPr>
          <a:xfrm>
            <a:off x="467544" y="980728"/>
            <a:ext cx="601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Gli  elementi di liceità del trattamento (40-44)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3A51959-CCAC-4313-A88A-F415D03E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60648"/>
            <a:ext cx="247707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629BAD8C-2EA5-4E17-948A-3EBA16B78ACA}"/>
              </a:ext>
            </a:extLst>
          </p:cNvPr>
          <p:cNvSpPr/>
          <p:nvPr/>
        </p:nvSpPr>
        <p:spPr>
          <a:xfrm>
            <a:off x="539552" y="2413338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La correttezza del trattamento è essenzialmente legata all'idea che gli interessati devono essere consapevoli del fatto che i loro dati personali saranno trattati, </a:t>
            </a:r>
            <a:r>
              <a:rPr lang="it-IT" sz="2200" b="1" u="sng" dirty="0">
                <a:solidFill>
                  <a:schemeClr val="accent2">
                    <a:lumMod val="75000"/>
                  </a:schemeClr>
                </a:solidFill>
              </a:rPr>
              <a:t>per consentire loro di prendere una decisione informata</a:t>
            </a:r>
            <a:r>
              <a:rPr lang="it-IT" sz="2200" u="sng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B13F818D-FB0D-451B-BE3A-B6F71F229EA1}"/>
              </a:ext>
            </a:extLst>
          </p:cNvPr>
          <p:cNvSpPr txBox="1">
            <a:spLocks/>
          </p:cNvSpPr>
          <p:nvPr/>
        </p:nvSpPr>
        <p:spPr>
          <a:xfrm>
            <a:off x="395536" y="836712"/>
            <a:ext cx="5256584" cy="5809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b="1" dirty="0">
                <a:solidFill>
                  <a:schemeClr val="bg1"/>
                </a:solidFill>
              </a:rPr>
              <a:t>Il Principio di Correttezza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2985ADB-AAAC-47C5-B032-A9A4C497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92" y="332657"/>
            <a:ext cx="28899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F8B998D-3ADC-46D6-BF71-22C029B75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6291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2559</Words>
  <Application>Microsoft Office PowerPoint</Application>
  <PresentationFormat>Presentazione su schermo (4:3)</PresentationFormat>
  <Paragraphs>218</Paragraphs>
  <Slides>39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MODULO  WORKFLOW</dc:title>
  <dc:creator>Silvia</dc:creator>
  <cp:lastModifiedBy>Silvia</cp:lastModifiedBy>
  <cp:revision>361</cp:revision>
  <cp:lastPrinted>2018-09-10T14:54:16Z</cp:lastPrinted>
  <dcterms:created xsi:type="dcterms:W3CDTF">2017-09-28T10:20:57Z</dcterms:created>
  <dcterms:modified xsi:type="dcterms:W3CDTF">2018-09-13T16:32:16Z</dcterms:modified>
</cp:coreProperties>
</file>